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T Hoves Bold" charset="1" panose="02000003020000060003"/>
      <p:regular r:id="rId22"/>
    </p:embeddedFont>
    <p:embeddedFont>
      <p:font typeface="TT Hoves" charset="1" panose="020000030200000600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notesSlides/notesSlide2.xml" Type="http://schemas.openxmlformats.org/officeDocument/2006/relationships/notesSlide"/><Relationship Id="rId28" Target="notesSlides/notesSlide3.xml" Type="http://schemas.openxmlformats.org/officeDocument/2006/relationships/notesSlide"/><Relationship Id="rId29" Target="notesSlides/notesSlide4.xml" Type="http://schemas.openxmlformats.org/officeDocument/2006/relationships/notesSlide"/><Relationship Id="rId3" Target="viewProps.xml" Type="http://schemas.openxmlformats.org/officeDocument/2006/relationships/viewProps"/><Relationship Id="rId30" Target="notesSlides/notesSlide5.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Logistics is time-consuming and error-prone. </a:t>
            </a:r>
          </a:p>
          <a:p>
            <a:r>
              <a:rPr lang="en-US"/>
              <a:t>Our AI cuts planning time by generating budgets, optimizing tour routes, and sourcing the best travel and accommodation options.</a:t>
            </a:r>
          </a:p>
          <a:p>
            <a:r>
              <a:rPr lang="en-US"/>
              <a:t/>
            </a:r>
          </a:p>
          <a:p>
            <a:r>
              <a:rPr lang="en-US"/>
              <a:t>Managers focus on approvals, not manual booking. The result? Faster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Late or misaligned promo leads to lower ticket sales. </a:t>
            </a:r>
          </a:p>
          <a:p>
            <a:r>
              <a:rPr lang="en-US"/>
              <a:t>GenAI helps define tour branding, generate targeted visuals, and schedule content tailored to the artist’s audience.</a:t>
            </a:r>
          </a:p>
          <a:p>
            <a:r>
              <a:rPr lang="en-US"/>
              <a:t/>
            </a:r>
          </a:p>
          <a:p>
            <a:r>
              <a:rPr lang="en-US"/>
              <a:t>Teams stay in control creatively, but AI ensures early, smart, and effective promotion.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this approach, we reduce delays, prevent errors, and improve marketing impact.</a:t>
            </a:r>
          </a:p>
          <a:p>
            <a:r>
              <a:rPr lang="en-US"/>
              <a:t/>
            </a:r>
          </a:p>
          <a:p>
            <a:r>
              <a:rPr lang="en-US"/>
              <a:t>Estimated ROI: Up to $20K in value per artist per year—through time saved, better routing, and stronger sales.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a technical standpoint, our solution would operate through a web platform backed by secure cloud services.</a:t>
            </a:r>
          </a:p>
          <a:p>
            <a:r>
              <a:rPr lang="en-US"/>
              <a:t/>
            </a:r>
          </a:p>
          <a:p>
            <a:r>
              <a:rPr lang="en-US"/>
              <a:t>We use APIs to pull data from Spotify, Expedia, and social media platforms. GenAI models generate forecasts, outreach, visuals, and contract suggestions.</a:t>
            </a:r>
          </a:p>
          <a:p>
            <a:r>
              <a:rPr lang="en-US"/>
              <a:t/>
            </a:r>
          </a:p>
          <a:p>
            <a:r>
              <a:rPr lang="en-US"/>
              <a:t>When an opportunity arises, the system analyzes fan data, suggests venues, drafts materials, and launches marketing—all under manager supervision.</a:t>
            </a:r>
          </a:p>
          <a:p>
            <a:r>
              <a:rPr lang="en-US"/>
              <a:t/>
            </a:r>
          </a:p>
          <a:p>
            <a:r>
              <a:rPr lang="en-US"/>
              <a:t>It’s modular, scalable, and built to empower human creativity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4.png" Type="http://schemas.openxmlformats.org/officeDocument/2006/relationships/image"/><Relationship Id="rId6" Target="../media/image2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 Id="rId6" Target="../media/image2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0.png" Type="http://schemas.openxmlformats.org/officeDocument/2006/relationships/image"/><Relationship Id="rId6" Target="../media/image3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15" Target="../media/image40.jpe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jpeg" Type="http://schemas.openxmlformats.org/officeDocument/2006/relationships/image"/><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8.jpeg" Type="http://schemas.openxmlformats.org/officeDocument/2006/relationships/image"/><Relationship Id="rId5" Target="../media/image49.jpeg" Type="http://schemas.openxmlformats.org/officeDocument/2006/relationships/image"/><Relationship Id="rId6" Target="../media/image50.jpe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5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grpSp>
        <p:nvGrpSpPr>
          <p:cNvPr name="Group 2" id="2"/>
          <p:cNvGrpSpPr/>
          <p:nvPr/>
        </p:nvGrpSpPr>
        <p:grpSpPr>
          <a:xfrm rot="0">
            <a:off x="1924962" y="-265538"/>
            <a:ext cx="16363038" cy="9205700"/>
            <a:chOff x="0" y="0"/>
            <a:chExt cx="4309607" cy="2424547"/>
          </a:xfrm>
        </p:grpSpPr>
        <p:sp>
          <p:nvSpPr>
            <p:cNvPr name="Freeform 3" id="3"/>
            <p:cNvSpPr/>
            <p:nvPr/>
          </p:nvSpPr>
          <p:spPr>
            <a:xfrm flipH="false" flipV="false" rot="0">
              <a:off x="0" y="0"/>
              <a:ext cx="4309607" cy="2424547"/>
            </a:xfrm>
            <a:custGeom>
              <a:avLst/>
              <a:gdLst/>
              <a:ahLst/>
              <a:cxnLst/>
              <a:rect r="r" b="b" t="t" l="l"/>
              <a:pathLst>
                <a:path h="2424547" w="4309607">
                  <a:moveTo>
                    <a:pt x="0" y="0"/>
                  </a:moveTo>
                  <a:lnTo>
                    <a:pt x="4309607" y="0"/>
                  </a:lnTo>
                  <a:lnTo>
                    <a:pt x="4309607" y="2424547"/>
                  </a:lnTo>
                  <a:lnTo>
                    <a:pt x="0" y="2424547"/>
                  </a:lnTo>
                  <a:close/>
                </a:path>
              </a:pathLst>
            </a:custGeom>
            <a:solidFill>
              <a:srgbClr val="FFFFFF"/>
            </a:solidFill>
          </p:spPr>
        </p:sp>
        <p:sp>
          <p:nvSpPr>
            <p:cNvPr name="TextBox 4" id="4"/>
            <p:cNvSpPr txBox="true"/>
            <p:nvPr/>
          </p:nvSpPr>
          <p:spPr>
            <a:xfrm>
              <a:off x="0" y="-38100"/>
              <a:ext cx="4309607" cy="246264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723249" y="2257023"/>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4996160" y="6995160"/>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9" id="9"/>
          <p:cNvSpPr txBox="true"/>
          <p:nvPr/>
        </p:nvSpPr>
        <p:spPr>
          <a:xfrm rot="0">
            <a:off x="2890274" y="4042259"/>
            <a:ext cx="11713142" cy="1622706"/>
          </a:xfrm>
          <a:prstGeom prst="rect">
            <a:avLst/>
          </a:prstGeom>
        </p:spPr>
        <p:txBody>
          <a:bodyPr anchor="t" rtlCol="false" tIns="0" lIns="0" bIns="0" rIns="0">
            <a:spAutoFit/>
          </a:bodyPr>
          <a:lstStyle/>
          <a:p>
            <a:pPr algn="l">
              <a:lnSpc>
                <a:spcPts val="12681"/>
              </a:lnSpc>
            </a:pPr>
            <a:r>
              <a:rPr lang="en-US" sz="11027" b="true">
                <a:solidFill>
                  <a:srgbClr val="000000"/>
                </a:solidFill>
                <a:latin typeface="TT Hoves Bold"/>
                <a:ea typeface="TT Hoves Bold"/>
                <a:cs typeface="TT Hoves Bold"/>
                <a:sym typeface="TT Hoves Bold"/>
              </a:rPr>
              <a:t>Milestone 1</a:t>
            </a:r>
          </a:p>
        </p:txBody>
      </p:sp>
      <p:sp>
        <p:nvSpPr>
          <p:cNvPr name="TextBox 10" id="10"/>
          <p:cNvSpPr txBox="true"/>
          <p:nvPr/>
        </p:nvSpPr>
        <p:spPr>
          <a:xfrm rot="0">
            <a:off x="2890274" y="6409226"/>
            <a:ext cx="11713142" cy="1575499"/>
          </a:xfrm>
          <a:prstGeom prst="rect">
            <a:avLst/>
          </a:prstGeom>
        </p:spPr>
        <p:txBody>
          <a:bodyPr anchor="t" rtlCol="false" tIns="0" lIns="0" bIns="0" rIns="0">
            <a:spAutoFit/>
          </a:bodyPr>
          <a:lstStyle/>
          <a:p>
            <a:pPr algn="l">
              <a:lnSpc>
                <a:spcPts val="3574"/>
              </a:lnSpc>
            </a:pPr>
            <a:r>
              <a:rPr lang="en-US" sz="2499" spc="114" b="true">
                <a:solidFill>
                  <a:srgbClr val="000000"/>
                </a:solidFill>
                <a:latin typeface="TT Hoves Bold"/>
                <a:ea typeface="TT Hoves Bold"/>
                <a:cs typeface="TT Hoves Bold"/>
                <a:sym typeface="TT Hoves Bold"/>
              </a:rPr>
              <a:t>Business Process Analysis - How Generative AI Can Enhance Productivity in the Music Industry</a:t>
            </a:r>
          </a:p>
          <a:p>
            <a:pPr algn="l">
              <a:lnSpc>
                <a:spcPts val="2860"/>
              </a:lnSpc>
            </a:pPr>
          </a:p>
          <a:p>
            <a:pPr algn="l">
              <a:lnSpc>
                <a:spcPts val="2574"/>
              </a:lnSpc>
            </a:pPr>
            <a:r>
              <a:rPr lang="en-US" sz="1800" spc="82">
                <a:solidFill>
                  <a:srgbClr val="000000"/>
                </a:solidFill>
                <a:latin typeface="TT Hoves"/>
                <a:ea typeface="TT Hoves"/>
                <a:cs typeface="TT Hoves"/>
                <a:sym typeface="TT Hoves"/>
              </a:rPr>
              <a:t>Eleanor Amidei, Carolina Reta, and Erin Yabsley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666012" y="8803790"/>
            <a:ext cx="13451137" cy="1483210"/>
            <a:chOff x="0" y="0"/>
            <a:chExt cx="3542686" cy="390640"/>
          </a:xfrm>
        </p:grpSpPr>
        <p:sp>
          <p:nvSpPr>
            <p:cNvPr name="Freeform 4" id="4"/>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5" id="5"/>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grpSp>
        <p:nvGrpSpPr>
          <p:cNvPr name="Group 6" id="6"/>
          <p:cNvGrpSpPr/>
          <p:nvPr/>
        </p:nvGrpSpPr>
        <p:grpSpPr>
          <a:xfrm rot="0">
            <a:off x="13391703" y="2180479"/>
            <a:ext cx="1153496" cy="510433"/>
            <a:chOff x="0" y="0"/>
            <a:chExt cx="303801" cy="134435"/>
          </a:xfrm>
        </p:grpSpPr>
        <p:sp>
          <p:nvSpPr>
            <p:cNvPr name="Freeform 7" id="7"/>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FCEEF9"/>
            </a:solidFill>
            <a:ln w="19050" cap="sq">
              <a:solidFill>
                <a:srgbClr val="FEB1EA"/>
              </a:solidFill>
              <a:prstDash val="solid"/>
              <a:miter/>
            </a:ln>
          </p:spPr>
        </p:sp>
        <p:sp>
          <p:nvSpPr>
            <p:cNvPr name="TextBox 8" id="8"/>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grpSp>
        <p:nvGrpSpPr>
          <p:cNvPr name="Group 9" id="9"/>
          <p:cNvGrpSpPr/>
          <p:nvPr/>
        </p:nvGrpSpPr>
        <p:grpSpPr>
          <a:xfrm rot="0">
            <a:off x="13391703" y="2922084"/>
            <a:ext cx="1153496" cy="510433"/>
            <a:chOff x="0" y="0"/>
            <a:chExt cx="303801" cy="134435"/>
          </a:xfrm>
        </p:grpSpPr>
        <p:sp>
          <p:nvSpPr>
            <p:cNvPr name="Freeform 10" id="10"/>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D4EAFF"/>
            </a:solidFill>
            <a:ln w="19050" cap="sq">
              <a:solidFill>
                <a:srgbClr val="92B8DD"/>
              </a:solidFill>
              <a:prstDash val="solid"/>
              <a:miter/>
            </a:ln>
          </p:spPr>
        </p:sp>
        <p:sp>
          <p:nvSpPr>
            <p:cNvPr name="TextBox 11" id="11"/>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sp>
        <p:nvSpPr>
          <p:cNvPr name="Freeform 12" id="12"/>
          <p:cNvSpPr/>
          <p:nvPr/>
        </p:nvSpPr>
        <p:spPr>
          <a:xfrm flipH="false" flipV="false" rot="0">
            <a:off x="5067209" y="141299"/>
            <a:ext cx="5435714" cy="8662492"/>
          </a:xfrm>
          <a:custGeom>
            <a:avLst/>
            <a:gdLst/>
            <a:ahLst/>
            <a:cxnLst/>
            <a:rect r="r" b="b" t="t" l="l"/>
            <a:pathLst>
              <a:path h="8662492" w="5435714">
                <a:moveTo>
                  <a:pt x="0" y="0"/>
                </a:moveTo>
                <a:lnTo>
                  <a:pt x="5435713" y="0"/>
                </a:lnTo>
                <a:lnTo>
                  <a:pt x="5435713" y="8662491"/>
                </a:lnTo>
                <a:lnTo>
                  <a:pt x="0" y="8662491"/>
                </a:lnTo>
                <a:lnTo>
                  <a:pt x="0" y="0"/>
                </a:lnTo>
                <a:close/>
              </a:path>
            </a:pathLst>
          </a:custGeom>
          <a:blipFill>
            <a:blip r:embed="rId5"/>
            <a:stretch>
              <a:fillRect l="0" t="0" r="0" b="0"/>
            </a:stretch>
          </a:blipFill>
        </p:spPr>
      </p:sp>
      <p:grpSp>
        <p:nvGrpSpPr>
          <p:cNvPr name="Group 13" id="13"/>
          <p:cNvGrpSpPr/>
          <p:nvPr/>
        </p:nvGrpSpPr>
        <p:grpSpPr>
          <a:xfrm rot="0">
            <a:off x="13598434" y="5603966"/>
            <a:ext cx="3291840" cy="3291840"/>
            <a:chOff x="0" y="0"/>
            <a:chExt cx="6350000" cy="6350000"/>
          </a:xfrm>
        </p:grpSpPr>
        <p:sp>
          <p:nvSpPr>
            <p:cNvPr name="Freeform 14" id="1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15" id="15"/>
          <p:cNvSpPr txBox="true"/>
          <p:nvPr/>
        </p:nvSpPr>
        <p:spPr>
          <a:xfrm rot="0">
            <a:off x="1028700" y="9326320"/>
            <a:ext cx="9474222" cy="447675"/>
          </a:xfrm>
          <a:prstGeom prst="rect">
            <a:avLst/>
          </a:prstGeom>
        </p:spPr>
        <p:txBody>
          <a:bodyPr anchor="t" rtlCol="false" tIns="0" lIns="0" bIns="0" rIns="0">
            <a:spAutoFit/>
          </a:bodyPr>
          <a:lstStyle/>
          <a:p>
            <a:pPr algn="l">
              <a:lnSpc>
                <a:spcPts val="3450"/>
              </a:lnSpc>
            </a:pPr>
            <a:r>
              <a:rPr lang="en-US" sz="3000" b="true">
                <a:solidFill>
                  <a:srgbClr val="000000"/>
                </a:solidFill>
                <a:latin typeface="TT Hoves Bold"/>
                <a:ea typeface="TT Hoves Bold"/>
                <a:cs typeface="TT Hoves Bold"/>
                <a:sym typeface="TT Hoves Bold"/>
              </a:rPr>
              <a:t>2</a:t>
            </a:r>
            <a:r>
              <a:rPr lang="en-US" sz="3000" b="true">
                <a:solidFill>
                  <a:srgbClr val="000000"/>
                </a:solidFill>
                <a:latin typeface="TT Hoves Bold"/>
                <a:ea typeface="TT Hoves Bold"/>
                <a:cs typeface="TT Hoves Bold"/>
                <a:sym typeface="TT Hoves Bold"/>
              </a:rPr>
              <a:t>. Negotiation &amp; Offer Review</a:t>
            </a:r>
          </a:p>
        </p:txBody>
      </p:sp>
      <p:sp>
        <p:nvSpPr>
          <p:cNvPr name="TextBox 16" id="16"/>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
        <p:nvSpPr>
          <p:cNvPr name="TextBox 17" id="17"/>
          <p:cNvSpPr txBox="true"/>
          <p:nvPr/>
        </p:nvSpPr>
        <p:spPr>
          <a:xfrm rot="0">
            <a:off x="14698675" y="2295861"/>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Suggested use of GenAI</a:t>
            </a:r>
          </a:p>
        </p:txBody>
      </p:sp>
      <p:sp>
        <p:nvSpPr>
          <p:cNvPr name="TextBox 18" id="18"/>
          <p:cNvSpPr txBox="true"/>
          <p:nvPr/>
        </p:nvSpPr>
        <p:spPr>
          <a:xfrm rot="0">
            <a:off x="14698675" y="3037466"/>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Human Touchpoint</a:t>
            </a:r>
          </a:p>
        </p:txBody>
      </p:sp>
      <p:sp>
        <p:nvSpPr>
          <p:cNvPr name="TextBox 19" id="19"/>
          <p:cNvSpPr txBox="true"/>
          <p:nvPr/>
        </p:nvSpPr>
        <p:spPr>
          <a:xfrm rot="0">
            <a:off x="13196154" y="1662686"/>
            <a:ext cx="2807191" cy="288672"/>
          </a:xfrm>
          <a:prstGeom prst="rect">
            <a:avLst/>
          </a:prstGeom>
        </p:spPr>
        <p:txBody>
          <a:bodyPr anchor="t" rtlCol="false" tIns="0" lIns="0" bIns="0" rIns="0">
            <a:spAutoFit/>
          </a:bodyPr>
          <a:lstStyle/>
          <a:p>
            <a:pPr algn="l">
              <a:lnSpc>
                <a:spcPts val="2254"/>
              </a:lnSpc>
            </a:pPr>
            <a:r>
              <a:rPr lang="en-US" sz="1960" b="true">
                <a:solidFill>
                  <a:srgbClr val="000000"/>
                </a:solidFill>
                <a:latin typeface="TT Hoves Bold"/>
                <a:ea typeface="TT Hoves Bold"/>
                <a:cs typeface="TT Hoves Bold"/>
                <a:sym typeface="TT Hoves Bold"/>
              </a:rPr>
              <a:t>Legend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66012" y="8803790"/>
            <a:ext cx="13451137" cy="1483210"/>
            <a:chOff x="0" y="0"/>
            <a:chExt cx="3542686" cy="390640"/>
          </a:xfrm>
        </p:grpSpPr>
        <p:sp>
          <p:nvSpPr>
            <p:cNvPr name="Freeform 4" id="4"/>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5" id="5"/>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grpSp>
        <p:nvGrpSpPr>
          <p:cNvPr name="Group 6" id="6"/>
          <p:cNvGrpSpPr/>
          <p:nvPr/>
        </p:nvGrpSpPr>
        <p:grpSpPr>
          <a:xfrm rot="0">
            <a:off x="13391703" y="2180479"/>
            <a:ext cx="1153496" cy="510433"/>
            <a:chOff x="0" y="0"/>
            <a:chExt cx="303801" cy="134435"/>
          </a:xfrm>
        </p:grpSpPr>
        <p:sp>
          <p:nvSpPr>
            <p:cNvPr name="Freeform 7" id="7"/>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FCEEF9"/>
            </a:solidFill>
            <a:ln w="19050" cap="sq">
              <a:solidFill>
                <a:srgbClr val="FEB1EA"/>
              </a:solidFill>
              <a:prstDash val="solid"/>
              <a:miter/>
            </a:ln>
          </p:spPr>
        </p:sp>
        <p:sp>
          <p:nvSpPr>
            <p:cNvPr name="TextBox 8" id="8"/>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grpSp>
        <p:nvGrpSpPr>
          <p:cNvPr name="Group 9" id="9"/>
          <p:cNvGrpSpPr/>
          <p:nvPr/>
        </p:nvGrpSpPr>
        <p:grpSpPr>
          <a:xfrm rot="0">
            <a:off x="13391703" y="2922084"/>
            <a:ext cx="1153496" cy="510433"/>
            <a:chOff x="0" y="0"/>
            <a:chExt cx="303801" cy="134435"/>
          </a:xfrm>
        </p:grpSpPr>
        <p:sp>
          <p:nvSpPr>
            <p:cNvPr name="Freeform 10" id="10"/>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D4EAFF"/>
            </a:solidFill>
            <a:ln w="19050" cap="sq">
              <a:solidFill>
                <a:srgbClr val="92B8DD"/>
              </a:solidFill>
              <a:prstDash val="solid"/>
              <a:miter/>
            </a:ln>
          </p:spPr>
        </p:sp>
        <p:sp>
          <p:nvSpPr>
            <p:cNvPr name="TextBox 11" id="11"/>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sp>
        <p:nvSpPr>
          <p:cNvPr name="Freeform 12" id="12"/>
          <p:cNvSpPr/>
          <p:nvPr/>
        </p:nvSpPr>
        <p:spPr>
          <a:xfrm flipH="false" flipV="false" rot="0">
            <a:off x="4841271" y="315575"/>
            <a:ext cx="5891272" cy="8401101"/>
          </a:xfrm>
          <a:custGeom>
            <a:avLst/>
            <a:gdLst/>
            <a:ahLst/>
            <a:cxnLst/>
            <a:rect r="r" b="b" t="t" l="l"/>
            <a:pathLst>
              <a:path h="8401101" w="5891272">
                <a:moveTo>
                  <a:pt x="0" y="0"/>
                </a:moveTo>
                <a:lnTo>
                  <a:pt x="5891272" y="0"/>
                </a:lnTo>
                <a:lnTo>
                  <a:pt x="5891272" y="8401101"/>
                </a:lnTo>
                <a:lnTo>
                  <a:pt x="0" y="8401101"/>
                </a:lnTo>
                <a:lnTo>
                  <a:pt x="0" y="0"/>
                </a:lnTo>
                <a:close/>
              </a:path>
            </a:pathLst>
          </a:custGeom>
          <a:blipFill>
            <a:blip r:embed="rId4"/>
            <a:stretch>
              <a:fillRect l="0" t="0" r="0" b="0"/>
            </a:stretch>
          </a:blipFill>
        </p:spPr>
      </p:sp>
      <p:grpSp>
        <p:nvGrpSpPr>
          <p:cNvPr name="Group 13" id="13"/>
          <p:cNvGrpSpPr/>
          <p:nvPr/>
        </p:nvGrpSpPr>
        <p:grpSpPr>
          <a:xfrm rot="0">
            <a:off x="13598434" y="5603966"/>
            <a:ext cx="3291840" cy="3291840"/>
            <a:chOff x="0" y="0"/>
            <a:chExt cx="6350000" cy="6350000"/>
          </a:xfrm>
        </p:grpSpPr>
        <p:sp>
          <p:nvSpPr>
            <p:cNvPr name="Freeform 14" id="1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15" id="15"/>
          <p:cNvSpPr txBox="true"/>
          <p:nvPr/>
        </p:nvSpPr>
        <p:spPr>
          <a:xfrm rot="0">
            <a:off x="1028700" y="9326320"/>
            <a:ext cx="9474222" cy="447675"/>
          </a:xfrm>
          <a:prstGeom prst="rect">
            <a:avLst/>
          </a:prstGeom>
        </p:spPr>
        <p:txBody>
          <a:bodyPr anchor="t" rtlCol="false" tIns="0" lIns="0" bIns="0" rIns="0">
            <a:spAutoFit/>
          </a:bodyPr>
          <a:lstStyle/>
          <a:p>
            <a:pPr algn="l">
              <a:lnSpc>
                <a:spcPts val="3450"/>
              </a:lnSpc>
            </a:pPr>
            <a:r>
              <a:rPr lang="en-US" sz="3000" b="true">
                <a:solidFill>
                  <a:srgbClr val="000000"/>
                </a:solidFill>
                <a:latin typeface="TT Hoves Bold"/>
                <a:ea typeface="TT Hoves Bold"/>
                <a:cs typeface="TT Hoves Bold"/>
                <a:sym typeface="TT Hoves Bold"/>
              </a:rPr>
              <a:t>3. Contract Finalization</a:t>
            </a:r>
          </a:p>
        </p:txBody>
      </p:sp>
      <p:sp>
        <p:nvSpPr>
          <p:cNvPr name="TextBox 16" id="16"/>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
        <p:nvSpPr>
          <p:cNvPr name="TextBox 17" id="17"/>
          <p:cNvSpPr txBox="true"/>
          <p:nvPr/>
        </p:nvSpPr>
        <p:spPr>
          <a:xfrm rot="0">
            <a:off x="14698675" y="2295861"/>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Suggested use of GenAI</a:t>
            </a:r>
          </a:p>
        </p:txBody>
      </p:sp>
      <p:sp>
        <p:nvSpPr>
          <p:cNvPr name="TextBox 18" id="18"/>
          <p:cNvSpPr txBox="true"/>
          <p:nvPr/>
        </p:nvSpPr>
        <p:spPr>
          <a:xfrm rot="0">
            <a:off x="14698675" y="3037466"/>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Human Touchpoint</a:t>
            </a:r>
          </a:p>
        </p:txBody>
      </p:sp>
      <p:sp>
        <p:nvSpPr>
          <p:cNvPr name="TextBox 19" id="19"/>
          <p:cNvSpPr txBox="true"/>
          <p:nvPr/>
        </p:nvSpPr>
        <p:spPr>
          <a:xfrm rot="0">
            <a:off x="13196154" y="1662686"/>
            <a:ext cx="2807191" cy="288672"/>
          </a:xfrm>
          <a:prstGeom prst="rect">
            <a:avLst/>
          </a:prstGeom>
        </p:spPr>
        <p:txBody>
          <a:bodyPr anchor="t" rtlCol="false" tIns="0" lIns="0" bIns="0" rIns="0">
            <a:spAutoFit/>
          </a:bodyPr>
          <a:lstStyle/>
          <a:p>
            <a:pPr algn="l">
              <a:lnSpc>
                <a:spcPts val="2254"/>
              </a:lnSpc>
            </a:pPr>
            <a:r>
              <a:rPr lang="en-US" sz="1960" b="true">
                <a:solidFill>
                  <a:srgbClr val="000000"/>
                </a:solidFill>
                <a:latin typeface="TT Hoves Bold"/>
                <a:ea typeface="TT Hoves Bold"/>
                <a:cs typeface="TT Hoves Bold"/>
                <a:sym typeface="TT Hoves Bold"/>
              </a:rPr>
              <a:t>Legend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666012" y="8803790"/>
            <a:ext cx="13451137" cy="1483210"/>
            <a:chOff x="0" y="0"/>
            <a:chExt cx="3542686" cy="390640"/>
          </a:xfrm>
        </p:grpSpPr>
        <p:sp>
          <p:nvSpPr>
            <p:cNvPr name="Freeform 4" id="4"/>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5" id="5"/>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grpSp>
        <p:nvGrpSpPr>
          <p:cNvPr name="Group 6" id="6"/>
          <p:cNvGrpSpPr/>
          <p:nvPr/>
        </p:nvGrpSpPr>
        <p:grpSpPr>
          <a:xfrm rot="0">
            <a:off x="13391703" y="2180479"/>
            <a:ext cx="1153496" cy="510433"/>
            <a:chOff x="0" y="0"/>
            <a:chExt cx="303801" cy="134435"/>
          </a:xfrm>
        </p:grpSpPr>
        <p:sp>
          <p:nvSpPr>
            <p:cNvPr name="Freeform 7" id="7"/>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FCEEF9"/>
            </a:solidFill>
            <a:ln w="19050" cap="sq">
              <a:solidFill>
                <a:srgbClr val="FEB1EA"/>
              </a:solidFill>
              <a:prstDash val="solid"/>
              <a:miter/>
            </a:ln>
          </p:spPr>
        </p:sp>
        <p:sp>
          <p:nvSpPr>
            <p:cNvPr name="TextBox 8" id="8"/>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grpSp>
        <p:nvGrpSpPr>
          <p:cNvPr name="Group 9" id="9"/>
          <p:cNvGrpSpPr/>
          <p:nvPr/>
        </p:nvGrpSpPr>
        <p:grpSpPr>
          <a:xfrm rot="0">
            <a:off x="13391703" y="2922084"/>
            <a:ext cx="1153496" cy="510433"/>
            <a:chOff x="0" y="0"/>
            <a:chExt cx="303801" cy="134435"/>
          </a:xfrm>
        </p:grpSpPr>
        <p:sp>
          <p:nvSpPr>
            <p:cNvPr name="Freeform 10" id="10"/>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D4EAFF"/>
            </a:solidFill>
            <a:ln w="19050" cap="sq">
              <a:solidFill>
                <a:srgbClr val="92B8DD"/>
              </a:solidFill>
              <a:prstDash val="solid"/>
              <a:miter/>
            </a:ln>
          </p:spPr>
        </p:sp>
        <p:sp>
          <p:nvSpPr>
            <p:cNvPr name="TextBox 11" id="11"/>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sp>
        <p:nvSpPr>
          <p:cNvPr name="Freeform 12" id="12"/>
          <p:cNvSpPr/>
          <p:nvPr/>
        </p:nvSpPr>
        <p:spPr>
          <a:xfrm flipH="false" flipV="false" rot="0">
            <a:off x="4479671" y="197698"/>
            <a:ext cx="6777298" cy="8606092"/>
          </a:xfrm>
          <a:custGeom>
            <a:avLst/>
            <a:gdLst/>
            <a:ahLst/>
            <a:cxnLst/>
            <a:rect r="r" b="b" t="t" l="l"/>
            <a:pathLst>
              <a:path h="8606092" w="6777298">
                <a:moveTo>
                  <a:pt x="0" y="0"/>
                </a:moveTo>
                <a:lnTo>
                  <a:pt x="6777298" y="0"/>
                </a:lnTo>
                <a:lnTo>
                  <a:pt x="6777298" y="8606092"/>
                </a:lnTo>
                <a:lnTo>
                  <a:pt x="0" y="8606092"/>
                </a:lnTo>
                <a:lnTo>
                  <a:pt x="0" y="0"/>
                </a:lnTo>
                <a:close/>
              </a:path>
            </a:pathLst>
          </a:custGeom>
          <a:blipFill>
            <a:blip r:embed="rId5"/>
            <a:stretch>
              <a:fillRect l="0" t="0" r="0" b="0"/>
            </a:stretch>
          </a:blipFill>
        </p:spPr>
      </p:sp>
      <p:grpSp>
        <p:nvGrpSpPr>
          <p:cNvPr name="Group 13" id="13"/>
          <p:cNvGrpSpPr/>
          <p:nvPr/>
        </p:nvGrpSpPr>
        <p:grpSpPr>
          <a:xfrm rot="0">
            <a:off x="14039029" y="5986292"/>
            <a:ext cx="3291840" cy="3291840"/>
            <a:chOff x="0" y="0"/>
            <a:chExt cx="6350000" cy="6350000"/>
          </a:xfrm>
        </p:grpSpPr>
        <p:sp>
          <p:nvSpPr>
            <p:cNvPr name="Freeform 14" id="1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15" id="15"/>
          <p:cNvSpPr txBox="true"/>
          <p:nvPr/>
        </p:nvSpPr>
        <p:spPr>
          <a:xfrm rot="0">
            <a:off x="1028700" y="9326320"/>
            <a:ext cx="9474222" cy="447675"/>
          </a:xfrm>
          <a:prstGeom prst="rect">
            <a:avLst/>
          </a:prstGeom>
        </p:spPr>
        <p:txBody>
          <a:bodyPr anchor="t" rtlCol="false" tIns="0" lIns="0" bIns="0" rIns="0">
            <a:spAutoFit/>
          </a:bodyPr>
          <a:lstStyle/>
          <a:p>
            <a:pPr algn="l">
              <a:lnSpc>
                <a:spcPts val="3450"/>
              </a:lnSpc>
            </a:pPr>
            <a:r>
              <a:rPr lang="en-US" sz="3000" b="true">
                <a:solidFill>
                  <a:srgbClr val="000000"/>
                </a:solidFill>
                <a:latin typeface="TT Hoves Bold"/>
                <a:ea typeface="TT Hoves Bold"/>
                <a:cs typeface="TT Hoves Bold"/>
                <a:sym typeface="TT Hoves Bold"/>
              </a:rPr>
              <a:t>4. L</a:t>
            </a:r>
            <a:r>
              <a:rPr lang="en-US" sz="3000" b="true">
                <a:solidFill>
                  <a:srgbClr val="000000"/>
                </a:solidFill>
                <a:latin typeface="TT Hoves Bold"/>
                <a:ea typeface="TT Hoves Bold"/>
                <a:cs typeface="TT Hoves Bold"/>
                <a:sym typeface="TT Hoves Bold"/>
              </a:rPr>
              <a:t>ogistics Planning</a:t>
            </a:r>
          </a:p>
        </p:txBody>
      </p:sp>
      <p:sp>
        <p:nvSpPr>
          <p:cNvPr name="TextBox 16" id="16"/>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
        <p:nvSpPr>
          <p:cNvPr name="TextBox 17" id="17"/>
          <p:cNvSpPr txBox="true"/>
          <p:nvPr/>
        </p:nvSpPr>
        <p:spPr>
          <a:xfrm rot="0">
            <a:off x="14698675" y="2295861"/>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Suggested use of GenAI</a:t>
            </a:r>
          </a:p>
        </p:txBody>
      </p:sp>
      <p:sp>
        <p:nvSpPr>
          <p:cNvPr name="TextBox 18" id="18"/>
          <p:cNvSpPr txBox="true"/>
          <p:nvPr/>
        </p:nvSpPr>
        <p:spPr>
          <a:xfrm rot="0">
            <a:off x="14698675" y="3037466"/>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Human Touchpoint</a:t>
            </a:r>
          </a:p>
        </p:txBody>
      </p:sp>
      <p:sp>
        <p:nvSpPr>
          <p:cNvPr name="TextBox 19" id="19"/>
          <p:cNvSpPr txBox="true"/>
          <p:nvPr/>
        </p:nvSpPr>
        <p:spPr>
          <a:xfrm rot="0">
            <a:off x="13196154" y="1662686"/>
            <a:ext cx="2807191" cy="288672"/>
          </a:xfrm>
          <a:prstGeom prst="rect">
            <a:avLst/>
          </a:prstGeom>
        </p:spPr>
        <p:txBody>
          <a:bodyPr anchor="t" rtlCol="false" tIns="0" lIns="0" bIns="0" rIns="0">
            <a:spAutoFit/>
          </a:bodyPr>
          <a:lstStyle/>
          <a:p>
            <a:pPr algn="l">
              <a:lnSpc>
                <a:spcPts val="2254"/>
              </a:lnSpc>
            </a:pPr>
            <a:r>
              <a:rPr lang="en-US" sz="1960" b="true">
                <a:solidFill>
                  <a:srgbClr val="000000"/>
                </a:solidFill>
                <a:latin typeface="TT Hoves Bold"/>
                <a:ea typeface="TT Hoves Bold"/>
                <a:cs typeface="TT Hoves Bold"/>
                <a:sym typeface="TT Hoves Bold"/>
              </a:rPr>
              <a:t>Legend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666012" y="8803790"/>
            <a:ext cx="13451137" cy="1483210"/>
            <a:chOff x="0" y="0"/>
            <a:chExt cx="3542686" cy="390640"/>
          </a:xfrm>
        </p:grpSpPr>
        <p:sp>
          <p:nvSpPr>
            <p:cNvPr name="Freeform 4" id="4"/>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5" id="5"/>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grpSp>
        <p:nvGrpSpPr>
          <p:cNvPr name="Group 6" id="6"/>
          <p:cNvGrpSpPr/>
          <p:nvPr/>
        </p:nvGrpSpPr>
        <p:grpSpPr>
          <a:xfrm rot="0">
            <a:off x="13391703" y="2180479"/>
            <a:ext cx="1153496" cy="510433"/>
            <a:chOff x="0" y="0"/>
            <a:chExt cx="303801" cy="134435"/>
          </a:xfrm>
        </p:grpSpPr>
        <p:sp>
          <p:nvSpPr>
            <p:cNvPr name="Freeform 7" id="7"/>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FCEEF9"/>
            </a:solidFill>
            <a:ln w="19050" cap="sq">
              <a:solidFill>
                <a:srgbClr val="FEB1EA"/>
              </a:solidFill>
              <a:prstDash val="solid"/>
              <a:miter/>
            </a:ln>
          </p:spPr>
        </p:sp>
        <p:sp>
          <p:nvSpPr>
            <p:cNvPr name="TextBox 8" id="8"/>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grpSp>
        <p:nvGrpSpPr>
          <p:cNvPr name="Group 9" id="9"/>
          <p:cNvGrpSpPr/>
          <p:nvPr/>
        </p:nvGrpSpPr>
        <p:grpSpPr>
          <a:xfrm rot="0">
            <a:off x="13391703" y="2922084"/>
            <a:ext cx="1153496" cy="510433"/>
            <a:chOff x="0" y="0"/>
            <a:chExt cx="303801" cy="134435"/>
          </a:xfrm>
        </p:grpSpPr>
        <p:sp>
          <p:nvSpPr>
            <p:cNvPr name="Freeform 10" id="10"/>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D4EAFF"/>
            </a:solidFill>
            <a:ln w="19050" cap="sq">
              <a:solidFill>
                <a:srgbClr val="92B8DD"/>
              </a:solidFill>
              <a:prstDash val="solid"/>
              <a:miter/>
            </a:ln>
          </p:spPr>
        </p:sp>
        <p:sp>
          <p:nvSpPr>
            <p:cNvPr name="TextBox 11" id="11"/>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sp>
        <p:nvSpPr>
          <p:cNvPr name="Freeform 12" id="12"/>
          <p:cNvSpPr/>
          <p:nvPr/>
        </p:nvSpPr>
        <p:spPr>
          <a:xfrm flipH="false" flipV="false" rot="0">
            <a:off x="5218387" y="234329"/>
            <a:ext cx="5753642" cy="8414833"/>
          </a:xfrm>
          <a:custGeom>
            <a:avLst/>
            <a:gdLst/>
            <a:ahLst/>
            <a:cxnLst/>
            <a:rect r="r" b="b" t="t" l="l"/>
            <a:pathLst>
              <a:path h="8414833" w="5753642">
                <a:moveTo>
                  <a:pt x="0" y="0"/>
                </a:moveTo>
                <a:lnTo>
                  <a:pt x="5753642" y="0"/>
                </a:lnTo>
                <a:lnTo>
                  <a:pt x="5753642" y="8414832"/>
                </a:lnTo>
                <a:lnTo>
                  <a:pt x="0" y="8414832"/>
                </a:lnTo>
                <a:lnTo>
                  <a:pt x="0" y="0"/>
                </a:lnTo>
                <a:close/>
              </a:path>
            </a:pathLst>
          </a:custGeom>
          <a:blipFill>
            <a:blip r:embed="rId5"/>
            <a:stretch>
              <a:fillRect l="0" t="0" r="0" b="0"/>
            </a:stretch>
          </a:blipFill>
        </p:spPr>
      </p:sp>
      <p:grpSp>
        <p:nvGrpSpPr>
          <p:cNvPr name="Group 13" id="13"/>
          <p:cNvGrpSpPr/>
          <p:nvPr/>
        </p:nvGrpSpPr>
        <p:grpSpPr>
          <a:xfrm rot="0">
            <a:off x="14039029" y="5986292"/>
            <a:ext cx="3291840" cy="3291840"/>
            <a:chOff x="0" y="0"/>
            <a:chExt cx="6350000" cy="6350000"/>
          </a:xfrm>
        </p:grpSpPr>
        <p:sp>
          <p:nvSpPr>
            <p:cNvPr name="Freeform 14" id="1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15" id="15"/>
          <p:cNvSpPr txBox="true"/>
          <p:nvPr/>
        </p:nvSpPr>
        <p:spPr>
          <a:xfrm rot="0">
            <a:off x="1028700" y="9326320"/>
            <a:ext cx="9474222" cy="447675"/>
          </a:xfrm>
          <a:prstGeom prst="rect">
            <a:avLst/>
          </a:prstGeom>
        </p:spPr>
        <p:txBody>
          <a:bodyPr anchor="t" rtlCol="false" tIns="0" lIns="0" bIns="0" rIns="0">
            <a:spAutoFit/>
          </a:bodyPr>
          <a:lstStyle/>
          <a:p>
            <a:pPr algn="l">
              <a:lnSpc>
                <a:spcPts val="3450"/>
              </a:lnSpc>
            </a:pPr>
            <a:r>
              <a:rPr lang="en-US" sz="3000" b="true">
                <a:solidFill>
                  <a:srgbClr val="000000"/>
                </a:solidFill>
                <a:latin typeface="TT Hoves Bold"/>
                <a:ea typeface="TT Hoves Bold"/>
                <a:cs typeface="TT Hoves Bold"/>
                <a:sym typeface="TT Hoves Bold"/>
              </a:rPr>
              <a:t>5. Promotion &amp; Marketing</a:t>
            </a:r>
          </a:p>
        </p:txBody>
      </p:sp>
      <p:sp>
        <p:nvSpPr>
          <p:cNvPr name="TextBox 16" id="16"/>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
        <p:nvSpPr>
          <p:cNvPr name="TextBox 17" id="17"/>
          <p:cNvSpPr txBox="true"/>
          <p:nvPr/>
        </p:nvSpPr>
        <p:spPr>
          <a:xfrm rot="0">
            <a:off x="14698675" y="2295861"/>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Suggested use of GenAI</a:t>
            </a:r>
          </a:p>
        </p:txBody>
      </p:sp>
      <p:sp>
        <p:nvSpPr>
          <p:cNvPr name="TextBox 18" id="18"/>
          <p:cNvSpPr txBox="true"/>
          <p:nvPr/>
        </p:nvSpPr>
        <p:spPr>
          <a:xfrm rot="0">
            <a:off x="14698675" y="3037466"/>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Human Touchpoint</a:t>
            </a:r>
          </a:p>
        </p:txBody>
      </p:sp>
      <p:sp>
        <p:nvSpPr>
          <p:cNvPr name="TextBox 19" id="19"/>
          <p:cNvSpPr txBox="true"/>
          <p:nvPr/>
        </p:nvSpPr>
        <p:spPr>
          <a:xfrm rot="0">
            <a:off x="13196154" y="1662686"/>
            <a:ext cx="2807191" cy="288672"/>
          </a:xfrm>
          <a:prstGeom prst="rect">
            <a:avLst/>
          </a:prstGeom>
        </p:spPr>
        <p:txBody>
          <a:bodyPr anchor="t" rtlCol="false" tIns="0" lIns="0" bIns="0" rIns="0">
            <a:spAutoFit/>
          </a:bodyPr>
          <a:lstStyle/>
          <a:p>
            <a:pPr algn="l">
              <a:lnSpc>
                <a:spcPts val="2254"/>
              </a:lnSpc>
            </a:pPr>
            <a:r>
              <a:rPr lang="en-US" sz="1960" b="true">
                <a:solidFill>
                  <a:srgbClr val="000000"/>
                </a:solidFill>
                <a:latin typeface="TT Hoves Bold"/>
                <a:ea typeface="TT Hoves Bold"/>
                <a:cs typeface="TT Hoves Bold"/>
                <a:sym typeface="TT Hoves Bold"/>
              </a:rPr>
              <a:t>Legend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666012" y="8803790"/>
            <a:ext cx="13451137" cy="1483210"/>
            <a:chOff x="0" y="0"/>
            <a:chExt cx="3542686" cy="390640"/>
          </a:xfrm>
        </p:grpSpPr>
        <p:sp>
          <p:nvSpPr>
            <p:cNvPr name="Freeform 4" id="4"/>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5" id="5"/>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grpSp>
        <p:nvGrpSpPr>
          <p:cNvPr name="Group 6" id="6"/>
          <p:cNvGrpSpPr/>
          <p:nvPr/>
        </p:nvGrpSpPr>
        <p:grpSpPr>
          <a:xfrm rot="0">
            <a:off x="12838770" y="1212986"/>
            <a:ext cx="1833265" cy="1833265"/>
            <a:chOff x="0" y="0"/>
            <a:chExt cx="560044" cy="560044"/>
          </a:xfrm>
        </p:grpSpPr>
        <p:sp>
          <p:nvSpPr>
            <p:cNvPr name="Freeform 7" id="7"/>
            <p:cNvSpPr/>
            <p:nvPr/>
          </p:nvSpPr>
          <p:spPr>
            <a:xfrm flipH="false" flipV="false" rot="0">
              <a:off x="0" y="0"/>
              <a:ext cx="560044" cy="560044"/>
            </a:xfrm>
            <a:custGeom>
              <a:avLst/>
              <a:gdLst/>
              <a:ahLst/>
              <a:cxnLst/>
              <a:rect r="r" b="b" t="t" l="l"/>
              <a:pathLst>
                <a:path h="560044" w="560044">
                  <a:moveTo>
                    <a:pt x="0" y="0"/>
                  </a:moveTo>
                  <a:lnTo>
                    <a:pt x="560044" y="0"/>
                  </a:lnTo>
                  <a:lnTo>
                    <a:pt x="560044" y="560044"/>
                  </a:lnTo>
                  <a:lnTo>
                    <a:pt x="0" y="560044"/>
                  </a:lnTo>
                  <a:close/>
                </a:path>
              </a:pathLst>
            </a:custGeom>
            <a:solidFill>
              <a:srgbClr val="92B8DD"/>
            </a:solidFill>
          </p:spPr>
        </p:sp>
        <p:sp>
          <p:nvSpPr>
            <p:cNvPr name="TextBox 8" id="8"/>
            <p:cNvSpPr txBox="true"/>
            <p:nvPr/>
          </p:nvSpPr>
          <p:spPr>
            <a:xfrm>
              <a:off x="0" y="-19050"/>
              <a:ext cx="560044" cy="579094"/>
            </a:xfrm>
            <a:prstGeom prst="rect">
              <a:avLst/>
            </a:prstGeom>
          </p:spPr>
          <p:txBody>
            <a:bodyPr anchor="ctr" rtlCol="false" tIns="50800" lIns="50800" bIns="50800" rIns="50800"/>
            <a:lstStyle/>
            <a:p>
              <a:pPr algn="ctr">
                <a:lnSpc>
                  <a:spcPts val="2500"/>
                </a:lnSpc>
              </a:pPr>
            </a:p>
          </p:txBody>
        </p:sp>
      </p:grpSp>
      <p:grpSp>
        <p:nvGrpSpPr>
          <p:cNvPr name="Group 9" id="9"/>
          <p:cNvGrpSpPr/>
          <p:nvPr/>
        </p:nvGrpSpPr>
        <p:grpSpPr>
          <a:xfrm rot="0">
            <a:off x="7853662" y="1186578"/>
            <a:ext cx="1833265" cy="1833265"/>
            <a:chOff x="0" y="0"/>
            <a:chExt cx="560044" cy="560044"/>
          </a:xfrm>
        </p:grpSpPr>
        <p:sp>
          <p:nvSpPr>
            <p:cNvPr name="Freeform 10" id="10"/>
            <p:cNvSpPr/>
            <p:nvPr/>
          </p:nvSpPr>
          <p:spPr>
            <a:xfrm flipH="false" flipV="false" rot="0">
              <a:off x="0" y="0"/>
              <a:ext cx="560044" cy="560044"/>
            </a:xfrm>
            <a:custGeom>
              <a:avLst/>
              <a:gdLst/>
              <a:ahLst/>
              <a:cxnLst/>
              <a:rect r="r" b="b" t="t" l="l"/>
              <a:pathLst>
                <a:path h="560044" w="560044">
                  <a:moveTo>
                    <a:pt x="0" y="0"/>
                  </a:moveTo>
                  <a:lnTo>
                    <a:pt x="560044" y="0"/>
                  </a:lnTo>
                  <a:lnTo>
                    <a:pt x="560044" y="560044"/>
                  </a:lnTo>
                  <a:lnTo>
                    <a:pt x="0" y="560044"/>
                  </a:lnTo>
                  <a:close/>
                </a:path>
              </a:pathLst>
            </a:custGeom>
            <a:solidFill>
              <a:srgbClr val="92B8DD"/>
            </a:solidFill>
          </p:spPr>
        </p:sp>
        <p:sp>
          <p:nvSpPr>
            <p:cNvPr name="TextBox 11" id="11"/>
            <p:cNvSpPr txBox="true"/>
            <p:nvPr/>
          </p:nvSpPr>
          <p:spPr>
            <a:xfrm>
              <a:off x="0" y="-19050"/>
              <a:ext cx="560044" cy="579094"/>
            </a:xfrm>
            <a:prstGeom prst="rect">
              <a:avLst/>
            </a:prstGeom>
          </p:spPr>
          <p:txBody>
            <a:bodyPr anchor="ctr" rtlCol="false" tIns="50800" lIns="50800" bIns="50800" rIns="50800"/>
            <a:lstStyle/>
            <a:p>
              <a:pPr algn="ctr">
                <a:lnSpc>
                  <a:spcPts val="2500"/>
                </a:lnSpc>
              </a:pPr>
            </a:p>
          </p:txBody>
        </p:sp>
      </p:grpSp>
      <p:sp>
        <p:nvSpPr>
          <p:cNvPr name="Freeform 12" id="12"/>
          <p:cNvSpPr/>
          <p:nvPr/>
        </p:nvSpPr>
        <p:spPr>
          <a:xfrm flipH="false" flipV="false" rot="0">
            <a:off x="13755402" y="9022583"/>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119330" y="1467138"/>
            <a:ext cx="1272144" cy="1272144"/>
          </a:xfrm>
          <a:custGeom>
            <a:avLst/>
            <a:gdLst/>
            <a:ahLst/>
            <a:cxnLst/>
            <a:rect r="r" b="b" t="t" l="l"/>
            <a:pathLst>
              <a:path h="1272144" w="1272144">
                <a:moveTo>
                  <a:pt x="0" y="0"/>
                </a:moveTo>
                <a:lnTo>
                  <a:pt x="1272144" y="0"/>
                </a:lnTo>
                <a:lnTo>
                  <a:pt x="1272144" y="1272144"/>
                </a:lnTo>
                <a:lnTo>
                  <a:pt x="0" y="12721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8134222" y="1467138"/>
            <a:ext cx="1272144" cy="1272144"/>
          </a:xfrm>
          <a:custGeom>
            <a:avLst/>
            <a:gdLst/>
            <a:ahLst/>
            <a:cxnLst/>
            <a:rect r="r" b="b" t="t" l="l"/>
            <a:pathLst>
              <a:path h="1272144" w="1272144">
                <a:moveTo>
                  <a:pt x="0" y="0"/>
                </a:moveTo>
                <a:lnTo>
                  <a:pt x="1272145" y="0"/>
                </a:lnTo>
                <a:lnTo>
                  <a:pt x="1272145" y="1272144"/>
                </a:lnTo>
                <a:lnTo>
                  <a:pt x="0" y="12721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p:nvPr/>
        </p:nvGrpSpPr>
        <p:grpSpPr>
          <a:xfrm rot="0">
            <a:off x="7853662" y="4995184"/>
            <a:ext cx="1833265" cy="1833265"/>
            <a:chOff x="0" y="0"/>
            <a:chExt cx="560044" cy="560044"/>
          </a:xfrm>
        </p:grpSpPr>
        <p:sp>
          <p:nvSpPr>
            <p:cNvPr name="Freeform 16" id="16"/>
            <p:cNvSpPr/>
            <p:nvPr/>
          </p:nvSpPr>
          <p:spPr>
            <a:xfrm flipH="false" flipV="false" rot="0">
              <a:off x="0" y="0"/>
              <a:ext cx="560044" cy="560044"/>
            </a:xfrm>
            <a:custGeom>
              <a:avLst/>
              <a:gdLst/>
              <a:ahLst/>
              <a:cxnLst/>
              <a:rect r="r" b="b" t="t" l="l"/>
              <a:pathLst>
                <a:path h="560044" w="560044">
                  <a:moveTo>
                    <a:pt x="0" y="0"/>
                  </a:moveTo>
                  <a:lnTo>
                    <a:pt x="560044" y="0"/>
                  </a:lnTo>
                  <a:lnTo>
                    <a:pt x="560044" y="560044"/>
                  </a:lnTo>
                  <a:lnTo>
                    <a:pt x="0" y="560044"/>
                  </a:lnTo>
                  <a:close/>
                </a:path>
              </a:pathLst>
            </a:custGeom>
            <a:solidFill>
              <a:srgbClr val="92B8DD"/>
            </a:solidFill>
          </p:spPr>
        </p:sp>
        <p:sp>
          <p:nvSpPr>
            <p:cNvPr name="TextBox 17" id="17"/>
            <p:cNvSpPr txBox="true"/>
            <p:nvPr/>
          </p:nvSpPr>
          <p:spPr>
            <a:xfrm>
              <a:off x="0" y="-19050"/>
              <a:ext cx="560044" cy="579094"/>
            </a:xfrm>
            <a:prstGeom prst="rect">
              <a:avLst/>
            </a:prstGeom>
          </p:spPr>
          <p:txBody>
            <a:bodyPr anchor="ctr" rtlCol="false" tIns="50800" lIns="50800" bIns="50800" rIns="50800"/>
            <a:lstStyle/>
            <a:p>
              <a:pPr algn="ctr">
                <a:lnSpc>
                  <a:spcPts val="2500"/>
                </a:lnSpc>
              </a:pPr>
            </a:p>
          </p:txBody>
        </p:sp>
      </p:grpSp>
      <p:grpSp>
        <p:nvGrpSpPr>
          <p:cNvPr name="Group 18" id="18"/>
          <p:cNvGrpSpPr/>
          <p:nvPr/>
        </p:nvGrpSpPr>
        <p:grpSpPr>
          <a:xfrm rot="0">
            <a:off x="12838770" y="4995184"/>
            <a:ext cx="1833265" cy="1833265"/>
            <a:chOff x="0" y="0"/>
            <a:chExt cx="560044" cy="560044"/>
          </a:xfrm>
        </p:grpSpPr>
        <p:sp>
          <p:nvSpPr>
            <p:cNvPr name="Freeform 19" id="19"/>
            <p:cNvSpPr/>
            <p:nvPr/>
          </p:nvSpPr>
          <p:spPr>
            <a:xfrm flipH="false" flipV="false" rot="0">
              <a:off x="0" y="0"/>
              <a:ext cx="560044" cy="560044"/>
            </a:xfrm>
            <a:custGeom>
              <a:avLst/>
              <a:gdLst/>
              <a:ahLst/>
              <a:cxnLst/>
              <a:rect r="r" b="b" t="t" l="l"/>
              <a:pathLst>
                <a:path h="560044" w="560044">
                  <a:moveTo>
                    <a:pt x="0" y="0"/>
                  </a:moveTo>
                  <a:lnTo>
                    <a:pt x="560044" y="0"/>
                  </a:lnTo>
                  <a:lnTo>
                    <a:pt x="560044" y="560044"/>
                  </a:lnTo>
                  <a:lnTo>
                    <a:pt x="0" y="560044"/>
                  </a:lnTo>
                  <a:close/>
                </a:path>
              </a:pathLst>
            </a:custGeom>
            <a:solidFill>
              <a:srgbClr val="92B8DD"/>
            </a:solidFill>
          </p:spPr>
        </p:sp>
        <p:sp>
          <p:nvSpPr>
            <p:cNvPr name="TextBox 20" id="20"/>
            <p:cNvSpPr txBox="true"/>
            <p:nvPr/>
          </p:nvSpPr>
          <p:spPr>
            <a:xfrm>
              <a:off x="0" y="-19050"/>
              <a:ext cx="560044" cy="579094"/>
            </a:xfrm>
            <a:prstGeom prst="rect">
              <a:avLst/>
            </a:prstGeom>
          </p:spPr>
          <p:txBody>
            <a:bodyPr anchor="ctr" rtlCol="false" tIns="50800" lIns="50800" bIns="50800" rIns="50800"/>
            <a:lstStyle/>
            <a:p>
              <a:pPr algn="ctr">
                <a:lnSpc>
                  <a:spcPts val="2500"/>
                </a:lnSpc>
              </a:pPr>
            </a:p>
          </p:txBody>
        </p:sp>
      </p:grpSp>
      <p:sp>
        <p:nvSpPr>
          <p:cNvPr name="Freeform 21" id="21"/>
          <p:cNvSpPr/>
          <p:nvPr/>
        </p:nvSpPr>
        <p:spPr>
          <a:xfrm flipH="false" flipV="false" rot="0">
            <a:off x="7853662" y="5519233"/>
            <a:ext cx="1778805" cy="828183"/>
          </a:xfrm>
          <a:custGeom>
            <a:avLst/>
            <a:gdLst/>
            <a:ahLst/>
            <a:cxnLst/>
            <a:rect r="r" b="b" t="t" l="l"/>
            <a:pathLst>
              <a:path h="828183" w="1778805">
                <a:moveTo>
                  <a:pt x="0" y="0"/>
                </a:moveTo>
                <a:lnTo>
                  <a:pt x="1778805" y="0"/>
                </a:lnTo>
                <a:lnTo>
                  <a:pt x="1778805" y="828183"/>
                </a:lnTo>
                <a:lnTo>
                  <a:pt x="0" y="8281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3119330" y="5278028"/>
            <a:ext cx="1267576" cy="1267576"/>
          </a:xfrm>
          <a:custGeom>
            <a:avLst/>
            <a:gdLst/>
            <a:ahLst/>
            <a:cxnLst/>
            <a:rect r="r" b="b" t="t" l="l"/>
            <a:pathLst>
              <a:path h="1267576" w="1267576">
                <a:moveTo>
                  <a:pt x="0" y="0"/>
                </a:moveTo>
                <a:lnTo>
                  <a:pt x="1267575" y="0"/>
                </a:lnTo>
                <a:lnTo>
                  <a:pt x="1267575" y="1267576"/>
                </a:lnTo>
                <a:lnTo>
                  <a:pt x="0" y="126757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3" id="23"/>
          <p:cNvGrpSpPr/>
          <p:nvPr/>
        </p:nvGrpSpPr>
        <p:grpSpPr>
          <a:xfrm rot="0">
            <a:off x="14039029" y="5986292"/>
            <a:ext cx="3291840" cy="3291840"/>
            <a:chOff x="0" y="0"/>
            <a:chExt cx="6350000" cy="6350000"/>
          </a:xfrm>
        </p:grpSpPr>
        <p:sp>
          <p:nvSpPr>
            <p:cNvPr name="Freeform 24" id="2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15"/>
              <a:stretch>
                <a:fillRect l="-38888" t="0" r="-38888" b="0"/>
              </a:stretch>
            </a:blipFill>
          </p:spPr>
        </p:sp>
      </p:grpSp>
      <p:sp>
        <p:nvSpPr>
          <p:cNvPr name="TextBox 25" id="25"/>
          <p:cNvSpPr txBox="true"/>
          <p:nvPr/>
        </p:nvSpPr>
        <p:spPr>
          <a:xfrm rot="0">
            <a:off x="1440755" y="2167719"/>
            <a:ext cx="5690339" cy="326707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Expected Business Impact</a:t>
            </a:r>
          </a:p>
        </p:txBody>
      </p:sp>
      <p:sp>
        <p:nvSpPr>
          <p:cNvPr name="TextBox 26" id="26"/>
          <p:cNvSpPr txBox="true"/>
          <p:nvPr/>
        </p:nvSpPr>
        <p:spPr>
          <a:xfrm rot="0">
            <a:off x="7853662" y="3206225"/>
            <a:ext cx="3730665" cy="73025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Reducing Delays in Negotiation</a:t>
            </a:r>
          </a:p>
        </p:txBody>
      </p:sp>
      <p:sp>
        <p:nvSpPr>
          <p:cNvPr name="TextBox 27" id="27"/>
          <p:cNvSpPr txBox="true"/>
          <p:nvPr/>
        </p:nvSpPr>
        <p:spPr>
          <a:xfrm rot="0">
            <a:off x="12838770" y="3413906"/>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Boosting Tickets Sales</a:t>
            </a:r>
          </a:p>
        </p:txBody>
      </p:sp>
      <p:sp>
        <p:nvSpPr>
          <p:cNvPr name="TextBox 28" id="28"/>
          <p:cNvSpPr txBox="true"/>
          <p:nvPr/>
        </p:nvSpPr>
        <p:spPr>
          <a:xfrm rot="0">
            <a:off x="7853662" y="4098400"/>
            <a:ext cx="4318710" cy="3206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Up to $3,000</a:t>
            </a:r>
          </a:p>
        </p:txBody>
      </p:sp>
      <p:sp>
        <p:nvSpPr>
          <p:cNvPr name="TextBox 29" id="29"/>
          <p:cNvSpPr txBox="true"/>
          <p:nvPr/>
        </p:nvSpPr>
        <p:spPr>
          <a:xfrm rot="0">
            <a:off x="12826653" y="3917425"/>
            <a:ext cx="4252837" cy="3206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Up to $15,000</a:t>
            </a:r>
          </a:p>
        </p:txBody>
      </p:sp>
      <p:sp>
        <p:nvSpPr>
          <p:cNvPr name="TextBox 30" id="30"/>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
        <p:nvSpPr>
          <p:cNvPr name="TextBox 31" id="31"/>
          <p:cNvSpPr txBox="true"/>
          <p:nvPr/>
        </p:nvSpPr>
        <p:spPr>
          <a:xfrm rot="0">
            <a:off x="1440755" y="5735184"/>
            <a:ext cx="4318710" cy="2206625"/>
          </a:xfrm>
          <a:prstGeom prst="rect">
            <a:avLst/>
          </a:prstGeom>
        </p:spPr>
        <p:txBody>
          <a:bodyPr anchor="t" rtlCol="false" tIns="0" lIns="0" bIns="0" rIns="0">
            <a:spAutoFit/>
          </a:bodyPr>
          <a:lstStyle/>
          <a:p>
            <a:pPr algn="l">
              <a:lnSpc>
                <a:spcPts val="2500"/>
              </a:lnSpc>
            </a:pPr>
            <a:r>
              <a:rPr lang="en-US" sz="2000">
                <a:solidFill>
                  <a:srgbClr val="000000"/>
                </a:solidFill>
                <a:latin typeface="TT Hoves"/>
                <a:ea typeface="TT Hoves"/>
                <a:cs typeface="TT Hoves"/>
                <a:sym typeface="TT Hoves"/>
              </a:rPr>
              <a:t>Based on our research, we quantify the impact that AI will have in term of time savings and the resulting cost savings.</a:t>
            </a:r>
          </a:p>
          <a:p>
            <a:pPr algn="l">
              <a:lnSpc>
                <a:spcPts val="2500"/>
              </a:lnSpc>
              <a:spcBef>
                <a:spcPct val="0"/>
              </a:spcBef>
            </a:pPr>
            <a:r>
              <a:rPr lang="en-US" sz="2000">
                <a:solidFill>
                  <a:srgbClr val="000000"/>
                </a:solidFill>
                <a:latin typeface="TT Hoves"/>
                <a:ea typeface="TT Hoves"/>
                <a:cs typeface="TT Hoves"/>
                <a:sym typeface="TT Hoves"/>
              </a:rPr>
              <a:t>GenAI solution could achieve near $20,000 annually per artist.</a:t>
            </a:r>
          </a:p>
          <a:p>
            <a:pPr algn="l">
              <a:lnSpc>
                <a:spcPts val="2500"/>
              </a:lnSpc>
              <a:spcBef>
                <a:spcPct val="0"/>
              </a:spcBef>
            </a:pPr>
          </a:p>
        </p:txBody>
      </p:sp>
      <p:sp>
        <p:nvSpPr>
          <p:cNvPr name="TextBox 32" id="32"/>
          <p:cNvSpPr txBox="true"/>
          <p:nvPr/>
        </p:nvSpPr>
        <p:spPr>
          <a:xfrm rot="0">
            <a:off x="7853662" y="7018949"/>
            <a:ext cx="3730665" cy="73025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Lowering Logistics Changes</a:t>
            </a:r>
          </a:p>
        </p:txBody>
      </p:sp>
      <p:sp>
        <p:nvSpPr>
          <p:cNvPr name="TextBox 33" id="33"/>
          <p:cNvSpPr txBox="true"/>
          <p:nvPr/>
        </p:nvSpPr>
        <p:spPr>
          <a:xfrm rot="0">
            <a:off x="12838770" y="7199924"/>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Cutting Contract Errors</a:t>
            </a:r>
          </a:p>
        </p:txBody>
      </p:sp>
      <p:sp>
        <p:nvSpPr>
          <p:cNvPr name="TextBox 34" id="34"/>
          <p:cNvSpPr txBox="true"/>
          <p:nvPr/>
        </p:nvSpPr>
        <p:spPr>
          <a:xfrm rot="0">
            <a:off x="7853662" y="7911124"/>
            <a:ext cx="4252837" cy="3206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Up to $4,800</a:t>
            </a:r>
          </a:p>
        </p:txBody>
      </p:sp>
      <p:sp>
        <p:nvSpPr>
          <p:cNvPr name="TextBox 35" id="35"/>
          <p:cNvSpPr txBox="true"/>
          <p:nvPr/>
        </p:nvSpPr>
        <p:spPr>
          <a:xfrm rot="0">
            <a:off x="12838770" y="7760311"/>
            <a:ext cx="4252837" cy="3206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Up to $420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666012" y="8803790"/>
            <a:ext cx="13451137" cy="1483210"/>
            <a:chOff x="0" y="0"/>
            <a:chExt cx="3542686" cy="390640"/>
          </a:xfrm>
        </p:grpSpPr>
        <p:sp>
          <p:nvSpPr>
            <p:cNvPr name="Freeform 4" id="4"/>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5" id="5"/>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grpSp>
        <p:nvGrpSpPr>
          <p:cNvPr name="Group 6" id="6"/>
          <p:cNvGrpSpPr/>
          <p:nvPr/>
        </p:nvGrpSpPr>
        <p:grpSpPr>
          <a:xfrm rot="0">
            <a:off x="9992116" y="3144951"/>
            <a:ext cx="1833265" cy="1833265"/>
            <a:chOff x="0" y="0"/>
            <a:chExt cx="560044" cy="560044"/>
          </a:xfrm>
        </p:grpSpPr>
        <p:sp>
          <p:nvSpPr>
            <p:cNvPr name="Freeform 7" id="7"/>
            <p:cNvSpPr/>
            <p:nvPr/>
          </p:nvSpPr>
          <p:spPr>
            <a:xfrm flipH="false" flipV="false" rot="0">
              <a:off x="0" y="0"/>
              <a:ext cx="560044" cy="560044"/>
            </a:xfrm>
            <a:custGeom>
              <a:avLst/>
              <a:gdLst/>
              <a:ahLst/>
              <a:cxnLst/>
              <a:rect r="r" b="b" t="t" l="l"/>
              <a:pathLst>
                <a:path h="560044" w="560044">
                  <a:moveTo>
                    <a:pt x="0" y="0"/>
                  </a:moveTo>
                  <a:lnTo>
                    <a:pt x="560044" y="0"/>
                  </a:lnTo>
                  <a:lnTo>
                    <a:pt x="560044" y="560044"/>
                  </a:lnTo>
                  <a:lnTo>
                    <a:pt x="0" y="560044"/>
                  </a:lnTo>
                  <a:close/>
                </a:path>
              </a:pathLst>
            </a:custGeom>
            <a:solidFill>
              <a:srgbClr val="92B8DD"/>
            </a:solidFill>
          </p:spPr>
        </p:sp>
        <p:sp>
          <p:nvSpPr>
            <p:cNvPr name="TextBox 8" id="8"/>
            <p:cNvSpPr txBox="true"/>
            <p:nvPr/>
          </p:nvSpPr>
          <p:spPr>
            <a:xfrm>
              <a:off x="0" y="-19050"/>
              <a:ext cx="560044" cy="579094"/>
            </a:xfrm>
            <a:prstGeom prst="rect">
              <a:avLst/>
            </a:prstGeom>
          </p:spPr>
          <p:txBody>
            <a:bodyPr anchor="ctr" rtlCol="false" tIns="50800" lIns="50800" bIns="50800" rIns="50800"/>
            <a:lstStyle/>
            <a:p>
              <a:pPr algn="ctr">
                <a:lnSpc>
                  <a:spcPts val="2500"/>
                </a:lnSpc>
              </a:pPr>
            </a:p>
          </p:txBody>
        </p:sp>
      </p:grpSp>
      <p:grpSp>
        <p:nvGrpSpPr>
          <p:cNvPr name="Group 9" id="9"/>
          <p:cNvGrpSpPr/>
          <p:nvPr/>
        </p:nvGrpSpPr>
        <p:grpSpPr>
          <a:xfrm rot="0">
            <a:off x="13690713" y="3144951"/>
            <a:ext cx="1833265" cy="1833265"/>
            <a:chOff x="0" y="0"/>
            <a:chExt cx="560044" cy="560044"/>
          </a:xfrm>
        </p:grpSpPr>
        <p:sp>
          <p:nvSpPr>
            <p:cNvPr name="Freeform 10" id="10"/>
            <p:cNvSpPr/>
            <p:nvPr/>
          </p:nvSpPr>
          <p:spPr>
            <a:xfrm flipH="false" flipV="false" rot="0">
              <a:off x="0" y="0"/>
              <a:ext cx="560044" cy="560044"/>
            </a:xfrm>
            <a:custGeom>
              <a:avLst/>
              <a:gdLst/>
              <a:ahLst/>
              <a:cxnLst/>
              <a:rect r="r" b="b" t="t" l="l"/>
              <a:pathLst>
                <a:path h="560044" w="560044">
                  <a:moveTo>
                    <a:pt x="0" y="0"/>
                  </a:moveTo>
                  <a:lnTo>
                    <a:pt x="560044" y="0"/>
                  </a:lnTo>
                  <a:lnTo>
                    <a:pt x="560044" y="560044"/>
                  </a:lnTo>
                  <a:lnTo>
                    <a:pt x="0" y="560044"/>
                  </a:lnTo>
                  <a:close/>
                </a:path>
              </a:pathLst>
            </a:custGeom>
            <a:solidFill>
              <a:srgbClr val="92B8DD"/>
            </a:solidFill>
          </p:spPr>
        </p:sp>
        <p:sp>
          <p:nvSpPr>
            <p:cNvPr name="TextBox 11" id="11"/>
            <p:cNvSpPr txBox="true"/>
            <p:nvPr/>
          </p:nvSpPr>
          <p:spPr>
            <a:xfrm>
              <a:off x="0" y="-19050"/>
              <a:ext cx="560044" cy="579094"/>
            </a:xfrm>
            <a:prstGeom prst="rect">
              <a:avLst/>
            </a:prstGeom>
          </p:spPr>
          <p:txBody>
            <a:bodyPr anchor="ctr" rtlCol="false" tIns="50800" lIns="50800" bIns="50800" rIns="50800"/>
            <a:lstStyle/>
            <a:p>
              <a:pPr algn="ctr">
                <a:lnSpc>
                  <a:spcPts val="2500"/>
                </a:lnSpc>
              </a:pPr>
            </a:p>
          </p:txBody>
        </p:sp>
      </p:grpSp>
      <p:grpSp>
        <p:nvGrpSpPr>
          <p:cNvPr name="Group 12" id="12"/>
          <p:cNvGrpSpPr/>
          <p:nvPr/>
        </p:nvGrpSpPr>
        <p:grpSpPr>
          <a:xfrm rot="0">
            <a:off x="10024184" y="5974371"/>
            <a:ext cx="1833265" cy="1833265"/>
            <a:chOff x="0" y="0"/>
            <a:chExt cx="560044" cy="560044"/>
          </a:xfrm>
        </p:grpSpPr>
        <p:sp>
          <p:nvSpPr>
            <p:cNvPr name="Freeform 13" id="13"/>
            <p:cNvSpPr/>
            <p:nvPr/>
          </p:nvSpPr>
          <p:spPr>
            <a:xfrm flipH="false" flipV="false" rot="0">
              <a:off x="0" y="0"/>
              <a:ext cx="560044" cy="560044"/>
            </a:xfrm>
            <a:custGeom>
              <a:avLst/>
              <a:gdLst/>
              <a:ahLst/>
              <a:cxnLst/>
              <a:rect r="r" b="b" t="t" l="l"/>
              <a:pathLst>
                <a:path h="560044" w="560044">
                  <a:moveTo>
                    <a:pt x="0" y="0"/>
                  </a:moveTo>
                  <a:lnTo>
                    <a:pt x="560044" y="0"/>
                  </a:lnTo>
                  <a:lnTo>
                    <a:pt x="560044" y="560044"/>
                  </a:lnTo>
                  <a:lnTo>
                    <a:pt x="0" y="560044"/>
                  </a:lnTo>
                  <a:close/>
                </a:path>
              </a:pathLst>
            </a:custGeom>
            <a:solidFill>
              <a:srgbClr val="92B8DD"/>
            </a:solidFill>
          </p:spPr>
        </p:sp>
        <p:sp>
          <p:nvSpPr>
            <p:cNvPr name="TextBox 14" id="14"/>
            <p:cNvSpPr txBox="true"/>
            <p:nvPr/>
          </p:nvSpPr>
          <p:spPr>
            <a:xfrm>
              <a:off x="0" y="-19050"/>
              <a:ext cx="560044" cy="579094"/>
            </a:xfrm>
            <a:prstGeom prst="rect">
              <a:avLst/>
            </a:prstGeom>
          </p:spPr>
          <p:txBody>
            <a:bodyPr anchor="ctr" rtlCol="false" tIns="50800" lIns="50800" bIns="50800" rIns="50800"/>
            <a:lstStyle/>
            <a:p>
              <a:pPr algn="ctr">
                <a:lnSpc>
                  <a:spcPts val="2500"/>
                </a:lnSpc>
              </a:pPr>
            </a:p>
          </p:txBody>
        </p:sp>
      </p:grpSp>
      <p:sp>
        <p:nvSpPr>
          <p:cNvPr name="Freeform 15" id="15"/>
          <p:cNvSpPr/>
          <p:nvPr/>
        </p:nvSpPr>
        <p:spPr>
          <a:xfrm flipH="false" flipV="false" rot="0">
            <a:off x="10278724" y="3431560"/>
            <a:ext cx="1260047" cy="1260047"/>
          </a:xfrm>
          <a:custGeom>
            <a:avLst/>
            <a:gdLst/>
            <a:ahLst/>
            <a:cxnLst/>
            <a:rect r="r" b="b" t="t" l="l"/>
            <a:pathLst>
              <a:path h="1260047" w="1260047">
                <a:moveTo>
                  <a:pt x="0" y="0"/>
                </a:moveTo>
                <a:lnTo>
                  <a:pt x="1260048" y="0"/>
                </a:lnTo>
                <a:lnTo>
                  <a:pt x="1260048" y="1260047"/>
                </a:lnTo>
                <a:lnTo>
                  <a:pt x="0" y="12600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4038496" y="3408359"/>
            <a:ext cx="1137699" cy="1260047"/>
          </a:xfrm>
          <a:custGeom>
            <a:avLst/>
            <a:gdLst/>
            <a:ahLst/>
            <a:cxnLst/>
            <a:rect r="r" b="b" t="t" l="l"/>
            <a:pathLst>
              <a:path h="1260047" w="1137699">
                <a:moveTo>
                  <a:pt x="0" y="0"/>
                </a:moveTo>
                <a:lnTo>
                  <a:pt x="1137699" y="0"/>
                </a:lnTo>
                <a:lnTo>
                  <a:pt x="1137699" y="1260047"/>
                </a:lnTo>
                <a:lnTo>
                  <a:pt x="0" y="12600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213821" y="6160021"/>
            <a:ext cx="1453990" cy="1461964"/>
          </a:xfrm>
          <a:custGeom>
            <a:avLst/>
            <a:gdLst/>
            <a:ahLst/>
            <a:cxnLst/>
            <a:rect r="r" b="b" t="t" l="l"/>
            <a:pathLst>
              <a:path h="1461964" w="1453990">
                <a:moveTo>
                  <a:pt x="0" y="0"/>
                </a:moveTo>
                <a:lnTo>
                  <a:pt x="1453990" y="0"/>
                </a:lnTo>
                <a:lnTo>
                  <a:pt x="1453990" y="1461964"/>
                </a:lnTo>
                <a:lnTo>
                  <a:pt x="0" y="14619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14039029" y="5986292"/>
            <a:ext cx="3291840" cy="3291840"/>
            <a:chOff x="0" y="0"/>
            <a:chExt cx="6350000" cy="6350000"/>
          </a:xfrm>
        </p:grpSpPr>
        <p:sp>
          <p:nvSpPr>
            <p:cNvPr name="Freeform 19" id="19"/>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11"/>
              <a:stretch>
                <a:fillRect l="-38888" t="0" r="-38888" b="0"/>
              </a:stretch>
            </a:blipFill>
          </p:spPr>
        </p:sp>
      </p:grpSp>
      <p:sp>
        <p:nvSpPr>
          <p:cNvPr name="TextBox 20" id="20"/>
          <p:cNvSpPr txBox="true"/>
          <p:nvPr/>
        </p:nvSpPr>
        <p:spPr>
          <a:xfrm rot="0">
            <a:off x="705967" y="1852181"/>
            <a:ext cx="16799900" cy="109537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Technical Implementation Approach</a:t>
            </a:r>
          </a:p>
        </p:txBody>
      </p:sp>
      <p:sp>
        <p:nvSpPr>
          <p:cNvPr name="TextBox 21" id="21"/>
          <p:cNvSpPr txBox="true"/>
          <p:nvPr/>
        </p:nvSpPr>
        <p:spPr>
          <a:xfrm rot="0">
            <a:off x="1337960" y="3404756"/>
            <a:ext cx="7767957" cy="126365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Ou</a:t>
            </a:r>
            <a:r>
              <a:rPr lang="en-US" sz="2000">
                <a:solidFill>
                  <a:srgbClr val="000000"/>
                </a:solidFill>
                <a:latin typeface="TT Hoves"/>
                <a:ea typeface="TT Hoves"/>
                <a:cs typeface="TT Hoves"/>
                <a:sym typeface="TT Hoves"/>
              </a:rPr>
              <a:t>r platform integrates GenAI to streamline artist tour planning, negotiation, logistics, and promotion by combining a modular architecture with API integrations and AI models.</a:t>
            </a:r>
          </a:p>
          <a:p>
            <a:pPr algn="l">
              <a:lnSpc>
                <a:spcPts val="2500"/>
              </a:lnSpc>
              <a:spcBef>
                <a:spcPct val="0"/>
              </a:spcBef>
            </a:pPr>
          </a:p>
        </p:txBody>
      </p:sp>
      <p:sp>
        <p:nvSpPr>
          <p:cNvPr name="TextBox 22" id="22"/>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
        <p:nvSpPr>
          <p:cNvPr name="TextBox 23" id="23"/>
          <p:cNvSpPr txBox="true"/>
          <p:nvPr/>
        </p:nvSpPr>
        <p:spPr>
          <a:xfrm rot="0">
            <a:off x="9992116" y="5153025"/>
            <a:ext cx="3730665"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Web Platform</a:t>
            </a:r>
          </a:p>
        </p:txBody>
      </p:sp>
      <p:sp>
        <p:nvSpPr>
          <p:cNvPr name="TextBox 24" id="24"/>
          <p:cNvSpPr txBox="true"/>
          <p:nvPr/>
        </p:nvSpPr>
        <p:spPr>
          <a:xfrm rot="0">
            <a:off x="13690713" y="5160962"/>
            <a:ext cx="3730665" cy="73025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Backend &amp; Data Layer (APIs)</a:t>
            </a:r>
          </a:p>
        </p:txBody>
      </p:sp>
      <p:sp>
        <p:nvSpPr>
          <p:cNvPr name="TextBox 25" id="25"/>
          <p:cNvSpPr txBox="true"/>
          <p:nvPr/>
        </p:nvSpPr>
        <p:spPr>
          <a:xfrm rot="0">
            <a:off x="10024184" y="8126325"/>
            <a:ext cx="3730665"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Cloud Services</a:t>
            </a:r>
          </a:p>
        </p:txBody>
      </p:sp>
      <p:sp>
        <p:nvSpPr>
          <p:cNvPr name="TextBox 26" id="26"/>
          <p:cNvSpPr txBox="true"/>
          <p:nvPr/>
        </p:nvSpPr>
        <p:spPr>
          <a:xfrm rot="0">
            <a:off x="1337960" y="4710721"/>
            <a:ext cx="7767957" cy="252095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When an</a:t>
            </a:r>
            <a:r>
              <a:rPr lang="en-US" sz="2000">
                <a:solidFill>
                  <a:srgbClr val="000000"/>
                </a:solidFill>
                <a:latin typeface="TT Hoves"/>
                <a:ea typeface="TT Hoves"/>
                <a:cs typeface="TT Hoves"/>
                <a:sym typeface="TT Hoves"/>
              </a:rPr>
              <a:t> opportunity is identified the system:</a:t>
            </a:r>
          </a:p>
          <a:p>
            <a:pPr algn="l" marL="431801" indent="-215900" lvl="1">
              <a:lnSpc>
                <a:spcPts val="2500"/>
              </a:lnSpc>
              <a:buFont typeface="Arial"/>
              <a:buChar char="•"/>
            </a:pPr>
            <a:r>
              <a:rPr lang="en-US" sz="2000">
                <a:solidFill>
                  <a:srgbClr val="000000"/>
                </a:solidFill>
                <a:latin typeface="TT Hoves"/>
                <a:ea typeface="TT Hoves"/>
                <a:cs typeface="TT Hoves"/>
                <a:sym typeface="TT Hoves"/>
              </a:rPr>
              <a:t>Pulls streaming metrics </a:t>
            </a:r>
          </a:p>
          <a:p>
            <a:pPr algn="l" marL="431801" indent="-215900" lvl="1">
              <a:lnSpc>
                <a:spcPts val="2500"/>
              </a:lnSpc>
              <a:buFont typeface="Arial"/>
              <a:buChar char="•"/>
            </a:pPr>
            <a:r>
              <a:rPr lang="en-US" sz="2000">
                <a:solidFill>
                  <a:srgbClr val="000000"/>
                </a:solidFill>
                <a:latin typeface="TT Hoves"/>
                <a:ea typeface="TT Hoves"/>
                <a:cs typeface="TT Hoves"/>
                <a:sym typeface="TT Hoves"/>
              </a:rPr>
              <a:t>Recommends venues</a:t>
            </a:r>
          </a:p>
          <a:p>
            <a:pPr algn="l" marL="431801" indent="-215900" lvl="1">
              <a:lnSpc>
                <a:spcPts val="2500"/>
              </a:lnSpc>
              <a:buFont typeface="Arial"/>
              <a:buChar char="•"/>
            </a:pPr>
            <a:r>
              <a:rPr lang="en-US" sz="2000">
                <a:solidFill>
                  <a:srgbClr val="000000"/>
                </a:solidFill>
                <a:latin typeface="TT Hoves"/>
                <a:ea typeface="TT Hoves"/>
                <a:cs typeface="TT Hoves"/>
                <a:sym typeface="TT Hoves"/>
              </a:rPr>
              <a:t>Estimates audience draw</a:t>
            </a:r>
          </a:p>
          <a:p>
            <a:pPr algn="l" marL="431801" indent="-215900" lvl="1">
              <a:lnSpc>
                <a:spcPts val="2500"/>
              </a:lnSpc>
              <a:buFont typeface="Arial"/>
              <a:buChar char="•"/>
            </a:pPr>
            <a:r>
              <a:rPr lang="en-US" sz="2000">
                <a:solidFill>
                  <a:srgbClr val="000000"/>
                </a:solidFill>
                <a:latin typeface="TT Hoves"/>
                <a:ea typeface="TT Hoves"/>
                <a:cs typeface="TT Hoves"/>
                <a:sym typeface="TT Hoves"/>
              </a:rPr>
              <a:t>Drafts personalized pitches </a:t>
            </a:r>
          </a:p>
          <a:p>
            <a:pPr algn="l" marL="431801" indent="-215900" lvl="1">
              <a:lnSpc>
                <a:spcPts val="2500"/>
              </a:lnSpc>
              <a:buFont typeface="Arial"/>
              <a:buChar char="•"/>
            </a:pPr>
            <a:r>
              <a:rPr lang="en-US" sz="2000">
                <a:solidFill>
                  <a:srgbClr val="000000"/>
                </a:solidFill>
                <a:latin typeface="TT Hoves"/>
                <a:ea typeface="TT Hoves"/>
                <a:cs typeface="TT Hoves"/>
                <a:sym typeface="TT Hoves"/>
              </a:rPr>
              <a:t>Review contracts</a:t>
            </a:r>
          </a:p>
          <a:p>
            <a:pPr algn="l" marL="431801" indent="-215900" lvl="1">
              <a:lnSpc>
                <a:spcPts val="2500"/>
              </a:lnSpc>
              <a:buFont typeface="Arial"/>
              <a:buChar char="•"/>
            </a:pPr>
            <a:r>
              <a:rPr lang="en-US" sz="2000">
                <a:solidFill>
                  <a:srgbClr val="000000"/>
                </a:solidFill>
                <a:latin typeface="TT Hoves"/>
                <a:ea typeface="TT Hoves"/>
                <a:cs typeface="TT Hoves"/>
                <a:sym typeface="TT Hoves"/>
              </a:rPr>
              <a:t>Auto-generates and launches the promotion </a:t>
            </a:r>
          </a:p>
          <a:p>
            <a:pPr algn="l">
              <a:lnSpc>
                <a:spcPts val="25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950028" y="4581788"/>
            <a:ext cx="1948997" cy="3897994"/>
          </a:xfrm>
          <a:custGeom>
            <a:avLst/>
            <a:gdLst/>
            <a:ahLst/>
            <a:cxnLst/>
            <a:rect r="r" b="b" t="t" l="l"/>
            <a:pathLst>
              <a:path h="3897994" w="1948997">
                <a:moveTo>
                  <a:pt x="0" y="0"/>
                </a:moveTo>
                <a:lnTo>
                  <a:pt x="1948997" y="0"/>
                </a:lnTo>
                <a:lnTo>
                  <a:pt x="1948997" y="3897994"/>
                </a:lnTo>
                <a:lnTo>
                  <a:pt x="0" y="3897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223972" y="4581788"/>
            <a:ext cx="1948997" cy="3897994"/>
          </a:xfrm>
          <a:custGeom>
            <a:avLst/>
            <a:gdLst/>
            <a:ahLst/>
            <a:cxnLst/>
            <a:rect r="r" b="b" t="t" l="l"/>
            <a:pathLst>
              <a:path h="3897994" w="1948997">
                <a:moveTo>
                  <a:pt x="0" y="0"/>
                </a:moveTo>
                <a:lnTo>
                  <a:pt x="1948997" y="0"/>
                </a:lnTo>
                <a:lnTo>
                  <a:pt x="1948997" y="3897994"/>
                </a:lnTo>
                <a:lnTo>
                  <a:pt x="0" y="3897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169502" y="2980342"/>
            <a:ext cx="1948997" cy="3897994"/>
          </a:xfrm>
          <a:custGeom>
            <a:avLst/>
            <a:gdLst/>
            <a:ahLst/>
            <a:cxnLst/>
            <a:rect r="r" b="b" t="t" l="l"/>
            <a:pathLst>
              <a:path h="3897994" w="1948997">
                <a:moveTo>
                  <a:pt x="0" y="0"/>
                </a:moveTo>
                <a:lnTo>
                  <a:pt x="1948996" y="0"/>
                </a:lnTo>
                <a:lnTo>
                  <a:pt x="1948996" y="3897993"/>
                </a:lnTo>
                <a:lnTo>
                  <a:pt x="0" y="3897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323080" y="3954840"/>
            <a:ext cx="3202893" cy="320289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1165" t="0" r="-28475" b="-6234"/>
              </a:stretch>
            </a:blipFill>
          </p:spPr>
        </p:sp>
      </p:grpSp>
      <p:grpSp>
        <p:nvGrpSpPr>
          <p:cNvPr name="Group 7" id="7"/>
          <p:cNvGrpSpPr/>
          <p:nvPr/>
        </p:nvGrpSpPr>
        <p:grpSpPr>
          <a:xfrm rot="0">
            <a:off x="7542554" y="4302390"/>
            <a:ext cx="3202893" cy="320289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136" t="0" r="-25136" b="0"/>
              </a:stretch>
            </a:blipFill>
          </p:spPr>
        </p:sp>
      </p:grpSp>
      <p:grpSp>
        <p:nvGrpSpPr>
          <p:cNvPr name="Group 9" id="9"/>
          <p:cNvGrpSpPr/>
          <p:nvPr/>
        </p:nvGrpSpPr>
        <p:grpSpPr>
          <a:xfrm rot="0">
            <a:off x="12597024" y="3954840"/>
            <a:ext cx="3202893" cy="320289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4931" t="0" r="-24931" b="0"/>
              </a:stretch>
            </a:blipFill>
          </p:spPr>
        </p:sp>
      </p:grpSp>
      <p:grpSp>
        <p:nvGrpSpPr>
          <p:cNvPr name="Group 11" id="11"/>
          <p:cNvGrpSpPr/>
          <p:nvPr/>
        </p:nvGrpSpPr>
        <p:grpSpPr>
          <a:xfrm rot="0">
            <a:off x="-1052061" y="-233278"/>
            <a:ext cx="20540410" cy="2964106"/>
            <a:chOff x="0" y="0"/>
            <a:chExt cx="5409820" cy="780670"/>
          </a:xfrm>
        </p:grpSpPr>
        <p:sp>
          <p:nvSpPr>
            <p:cNvPr name="Freeform 12" id="12"/>
            <p:cNvSpPr/>
            <p:nvPr/>
          </p:nvSpPr>
          <p:spPr>
            <a:xfrm flipH="false" flipV="false" rot="0">
              <a:off x="0" y="0"/>
              <a:ext cx="5409820" cy="780670"/>
            </a:xfrm>
            <a:custGeom>
              <a:avLst/>
              <a:gdLst/>
              <a:ahLst/>
              <a:cxnLst/>
              <a:rect r="r" b="b" t="t" l="l"/>
              <a:pathLst>
                <a:path h="780670" w="5409820">
                  <a:moveTo>
                    <a:pt x="37691" y="0"/>
                  </a:moveTo>
                  <a:lnTo>
                    <a:pt x="5372129" y="0"/>
                  </a:lnTo>
                  <a:cubicBezTo>
                    <a:pt x="5392945" y="0"/>
                    <a:pt x="5409820" y="16875"/>
                    <a:pt x="5409820" y="37691"/>
                  </a:cubicBezTo>
                  <a:lnTo>
                    <a:pt x="5409820" y="742979"/>
                  </a:lnTo>
                  <a:cubicBezTo>
                    <a:pt x="5409820" y="752975"/>
                    <a:pt x="5405849" y="762562"/>
                    <a:pt x="5398781" y="769630"/>
                  </a:cubicBezTo>
                  <a:cubicBezTo>
                    <a:pt x="5391712" y="776699"/>
                    <a:pt x="5382125" y="780670"/>
                    <a:pt x="5372129" y="780670"/>
                  </a:cubicBezTo>
                  <a:lnTo>
                    <a:pt x="37691" y="780670"/>
                  </a:lnTo>
                  <a:cubicBezTo>
                    <a:pt x="16875" y="780670"/>
                    <a:pt x="0" y="763795"/>
                    <a:pt x="0" y="742979"/>
                  </a:cubicBezTo>
                  <a:lnTo>
                    <a:pt x="0" y="37691"/>
                  </a:lnTo>
                  <a:cubicBezTo>
                    <a:pt x="0" y="16875"/>
                    <a:pt x="16875" y="0"/>
                    <a:pt x="37691" y="0"/>
                  </a:cubicBezTo>
                  <a:close/>
                </a:path>
              </a:pathLst>
            </a:custGeom>
            <a:solidFill>
              <a:srgbClr val="FFFFFF"/>
            </a:solidFill>
          </p:spPr>
        </p:sp>
        <p:sp>
          <p:nvSpPr>
            <p:cNvPr name="TextBox 13" id="13"/>
            <p:cNvSpPr txBox="true"/>
            <p:nvPr/>
          </p:nvSpPr>
          <p:spPr>
            <a:xfrm>
              <a:off x="0" y="-19050"/>
              <a:ext cx="5409820" cy="799720"/>
            </a:xfrm>
            <a:prstGeom prst="rect">
              <a:avLst/>
            </a:prstGeom>
          </p:spPr>
          <p:txBody>
            <a:bodyPr anchor="ctr" rtlCol="false" tIns="50800" lIns="50800" bIns="50800" rIns="50800"/>
            <a:lstStyle/>
            <a:p>
              <a:pPr algn="ctr">
                <a:lnSpc>
                  <a:spcPts val="2500"/>
                </a:lnSpc>
              </a:pPr>
            </a:p>
          </p:txBody>
        </p:sp>
      </p:grpSp>
      <p:sp>
        <p:nvSpPr>
          <p:cNvPr name="Freeform 14" id="14"/>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2383002" y="8015831"/>
            <a:ext cx="3083049" cy="833945"/>
            <a:chOff x="0" y="0"/>
            <a:chExt cx="811997" cy="219640"/>
          </a:xfrm>
        </p:grpSpPr>
        <p:sp>
          <p:nvSpPr>
            <p:cNvPr name="Freeform 16" id="16"/>
            <p:cNvSpPr/>
            <p:nvPr/>
          </p:nvSpPr>
          <p:spPr>
            <a:xfrm flipH="false" flipV="false" rot="0">
              <a:off x="0" y="0"/>
              <a:ext cx="811997" cy="219640"/>
            </a:xfrm>
            <a:custGeom>
              <a:avLst/>
              <a:gdLst/>
              <a:ahLst/>
              <a:cxnLst/>
              <a:rect r="r" b="b" t="t" l="l"/>
              <a:pathLst>
                <a:path h="219640" w="811997">
                  <a:moveTo>
                    <a:pt x="109820" y="0"/>
                  </a:moveTo>
                  <a:lnTo>
                    <a:pt x="702177" y="0"/>
                  </a:lnTo>
                  <a:cubicBezTo>
                    <a:pt x="762829" y="0"/>
                    <a:pt x="811997" y="49168"/>
                    <a:pt x="811997" y="109820"/>
                  </a:cubicBezTo>
                  <a:lnTo>
                    <a:pt x="811997" y="109820"/>
                  </a:lnTo>
                  <a:cubicBezTo>
                    <a:pt x="811997" y="138946"/>
                    <a:pt x="800426" y="166879"/>
                    <a:pt x="779831" y="187474"/>
                  </a:cubicBezTo>
                  <a:cubicBezTo>
                    <a:pt x="759236" y="208069"/>
                    <a:pt x="731303" y="219640"/>
                    <a:pt x="702177" y="219640"/>
                  </a:cubicBezTo>
                  <a:lnTo>
                    <a:pt x="109820" y="219640"/>
                  </a:lnTo>
                  <a:cubicBezTo>
                    <a:pt x="49168" y="219640"/>
                    <a:pt x="0" y="170472"/>
                    <a:pt x="0" y="109820"/>
                  </a:cubicBezTo>
                  <a:lnTo>
                    <a:pt x="0" y="109820"/>
                  </a:lnTo>
                  <a:cubicBezTo>
                    <a:pt x="0" y="49168"/>
                    <a:pt x="49168" y="0"/>
                    <a:pt x="109820" y="0"/>
                  </a:cubicBezTo>
                  <a:close/>
                </a:path>
              </a:pathLst>
            </a:custGeom>
            <a:solidFill>
              <a:srgbClr val="FFFFFF"/>
            </a:solidFill>
          </p:spPr>
        </p:sp>
        <p:sp>
          <p:nvSpPr>
            <p:cNvPr name="TextBox 17" id="17"/>
            <p:cNvSpPr txBox="true"/>
            <p:nvPr/>
          </p:nvSpPr>
          <p:spPr>
            <a:xfrm>
              <a:off x="0" y="-19050"/>
              <a:ext cx="811997" cy="238690"/>
            </a:xfrm>
            <a:prstGeom prst="rect">
              <a:avLst/>
            </a:prstGeom>
          </p:spPr>
          <p:txBody>
            <a:bodyPr anchor="ctr" rtlCol="false" tIns="50800" lIns="50800" bIns="50800" rIns="50800"/>
            <a:lstStyle/>
            <a:p>
              <a:pPr algn="ctr">
                <a:lnSpc>
                  <a:spcPts val="2500"/>
                </a:lnSpc>
              </a:pPr>
            </a:p>
          </p:txBody>
        </p:sp>
      </p:grpSp>
      <p:grpSp>
        <p:nvGrpSpPr>
          <p:cNvPr name="Group 18" id="18"/>
          <p:cNvGrpSpPr/>
          <p:nvPr/>
        </p:nvGrpSpPr>
        <p:grpSpPr>
          <a:xfrm rot="0">
            <a:off x="7676619" y="8015831"/>
            <a:ext cx="3083049" cy="833945"/>
            <a:chOff x="0" y="0"/>
            <a:chExt cx="811997" cy="219640"/>
          </a:xfrm>
        </p:grpSpPr>
        <p:sp>
          <p:nvSpPr>
            <p:cNvPr name="Freeform 19" id="19"/>
            <p:cNvSpPr/>
            <p:nvPr/>
          </p:nvSpPr>
          <p:spPr>
            <a:xfrm flipH="false" flipV="false" rot="0">
              <a:off x="0" y="0"/>
              <a:ext cx="811997" cy="219640"/>
            </a:xfrm>
            <a:custGeom>
              <a:avLst/>
              <a:gdLst/>
              <a:ahLst/>
              <a:cxnLst/>
              <a:rect r="r" b="b" t="t" l="l"/>
              <a:pathLst>
                <a:path h="219640" w="811997">
                  <a:moveTo>
                    <a:pt x="109820" y="0"/>
                  </a:moveTo>
                  <a:lnTo>
                    <a:pt x="702177" y="0"/>
                  </a:lnTo>
                  <a:cubicBezTo>
                    <a:pt x="762829" y="0"/>
                    <a:pt x="811997" y="49168"/>
                    <a:pt x="811997" y="109820"/>
                  </a:cubicBezTo>
                  <a:lnTo>
                    <a:pt x="811997" y="109820"/>
                  </a:lnTo>
                  <a:cubicBezTo>
                    <a:pt x="811997" y="138946"/>
                    <a:pt x="800426" y="166879"/>
                    <a:pt x="779831" y="187474"/>
                  </a:cubicBezTo>
                  <a:cubicBezTo>
                    <a:pt x="759236" y="208069"/>
                    <a:pt x="731303" y="219640"/>
                    <a:pt x="702177" y="219640"/>
                  </a:cubicBezTo>
                  <a:lnTo>
                    <a:pt x="109820" y="219640"/>
                  </a:lnTo>
                  <a:cubicBezTo>
                    <a:pt x="49168" y="219640"/>
                    <a:pt x="0" y="170472"/>
                    <a:pt x="0" y="109820"/>
                  </a:cubicBezTo>
                  <a:lnTo>
                    <a:pt x="0" y="109820"/>
                  </a:lnTo>
                  <a:cubicBezTo>
                    <a:pt x="0" y="49168"/>
                    <a:pt x="49168" y="0"/>
                    <a:pt x="109820" y="0"/>
                  </a:cubicBezTo>
                  <a:close/>
                </a:path>
              </a:pathLst>
            </a:custGeom>
            <a:solidFill>
              <a:srgbClr val="FFFFFF"/>
            </a:solidFill>
          </p:spPr>
        </p:sp>
        <p:sp>
          <p:nvSpPr>
            <p:cNvPr name="TextBox 20" id="20"/>
            <p:cNvSpPr txBox="true"/>
            <p:nvPr/>
          </p:nvSpPr>
          <p:spPr>
            <a:xfrm>
              <a:off x="0" y="-19050"/>
              <a:ext cx="811997" cy="238690"/>
            </a:xfrm>
            <a:prstGeom prst="rect">
              <a:avLst/>
            </a:prstGeom>
          </p:spPr>
          <p:txBody>
            <a:bodyPr anchor="ctr" rtlCol="false" tIns="50800" lIns="50800" bIns="50800" rIns="50800"/>
            <a:lstStyle/>
            <a:p>
              <a:pPr algn="ctr">
                <a:lnSpc>
                  <a:spcPts val="2500"/>
                </a:lnSpc>
              </a:pPr>
            </a:p>
          </p:txBody>
        </p:sp>
      </p:grpSp>
      <p:grpSp>
        <p:nvGrpSpPr>
          <p:cNvPr name="Group 21" id="21"/>
          <p:cNvGrpSpPr/>
          <p:nvPr/>
        </p:nvGrpSpPr>
        <p:grpSpPr>
          <a:xfrm rot="0">
            <a:off x="12656946" y="8015831"/>
            <a:ext cx="3083049" cy="833945"/>
            <a:chOff x="0" y="0"/>
            <a:chExt cx="811997" cy="219640"/>
          </a:xfrm>
        </p:grpSpPr>
        <p:sp>
          <p:nvSpPr>
            <p:cNvPr name="Freeform 22" id="22"/>
            <p:cNvSpPr/>
            <p:nvPr/>
          </p:nvSpPr>
          <p:spPr>
            <a:xfrm flipH="false" flipV="false" rot="0">
              <a:off x="0" y="0"/>
              <a:ext cx="811997" cy="219640"/>
            </a:xfrm>
            <a:custGeom>
              <a:avLst/>
              <a:gdLst/>
              <a:ahLst/>
              <a:cxnLst/>
              <a:rect r="r" b="b" t="t" l="l"/>
              <a:pathLst>
                <a:path h="219640" w="811997">
                  <a:moveTo>
                    <a:pt x="109820" y="0"/>
                  </a:moveTo>
                  <a:lnTo>
                    <a:pt x="702177" y="0"/>
                  </a:lnTo>
                  <a:cubicBezTo>
                    <a:pt x="762829" y="0"/>
                    <a:pt x="811997" y="49168"/>
                    <a:pt x="811997" y="109820"/>
                  </a:cubicBezTo>
                  <a:lnTo>
                    <a:pt x="811997" y="109820"/>
                  </a:lnTo>
                  <a:cubicBezTo>
                    <a:pt x="811997" y="138946"/>
                    <a:pt x="800426" y="166879"/>
                    <a:pt x="779831" y="187474"/>
                  </a:cubicBezTo>
                  <a:cubicBezTo>
                    <a:pt x="759236" y="208069"/>
                    <a:pt x="731303" y="219640"/>
                    <a:pt x="702177" y="219640"/>
                  </a:cubicBezTo>
                  <a:lnTo>
                    <a:pt x="109820" y="219640"/>
                  </a:lnTo>
                  <a:cubicBezTo>
                    <a:pt x="49168" y="219640"/>
                    <a:pt x="0" y="170472"/>
                    <a:pt x="0" y="109820"/>
                  </a:cubicBezTo>
                  <a:lnTo>
                    <a:pt x="0" y="109820"/>
                  </a:lnTo>
                  <a:cubicBezTo>
                    <a:pt x="0" y="49168"/>
                    <a:pt x="49168" y="0"/>
                    <a:pt x="109820" y="0"/>
                  </a:cubicBezTo>
                  <a:close/>
                </a:path>
              </a:pathLst>
            </a:custGeom>
            <a:solidFill>
              <a:srgbClr val="FFFFFF"/>
            </a:solidFill>
          </p:spPr>
        </p:sp>
        <p:sp>
          <p:nvSpPr>
            <p:cNvPr name="TextBox 23" id="23"/>
            <p:cNvSpPr txBox="true"/>
            <p:nvPr/>
          </p:nvSpPr>
          <p:spPr>
            <a:xfrm>
              <a:off x="0" y="-19050"/>
              <a:ext cx="811997" cy="238690"/>
            </a:xfrm>
            <a:prstGeom prst="rect">
              <a:avLst/>
            </a:prstGeom>
          </p:spPr>
          <p:txBody>
            <a:bodyPr anchor="ctr" rtlCol="false" tIns="50800" lIns="50800" bIns="50800" rIns="50800"/>
            <a:lstStyle/>
            <a:p>
              <a:pPr algn="ctr">
                <a:lnSpc>
                  <a:spcPts val="2500"/>
                </a:lnSpc>
              </a:pPr>
            </a:p>
          </p:txBody>
        </p:sp>
      </p:grpSp>
      <p:grpSp>
        <p:nvGrpSpPr>
          <p:cNvPr name="Group 24" id="24"/>
          <p:cNvGrpSpPr/>
          <p:nvPr/>
        </p:nvGrpSpPr>
        <p:grpSpPr>
          <a:xfrm rot="0">
            <a:off x="14039029" y="5986292"/>
            <a:ext cx="3291840" cy="3291840"/>
            <a:chOff x="0" y="0"/>
            <a:chExt cx="6350000" cy="6350000"/>
          </a:xfrm>
        </p:grpSpPr>
        <p:sp>
          <p:nvSpPr>
            <p:cNvPr name="Freeform 25" id="2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9"/>
              <a:stretch>
                <a:fillRect l="-38888" t="0" r="-38888" b="0"/>
              </a:stretch>
            </a:blipFill>
          </p:spPr>
        </p:sp>
      </p:grpSp>
      <p:sp>
        <p:nvSpPr>
          <p:cNvPr name="TextBox 26" id="26"/>
          <p:cNvSpPr txBox="true"/>
          <p:nvPr/>
        </p:nvSpPr>
        <p:spPr>
          <a:xfrm rot="0">
            <a:off x="5393529" y="919142"/>
            <a:ext cx="7929994" cy="1095375"/>
          </a:xfrm>
          <a:prstGeom prst="rect">
            <a:avLst/>
          </a:prstGeom>
        </p:spPr>
        <p:txBody>
          <a:bodyPr anchor="t" rtlCol="false" tIns="0" lIns="0" bIns="0" rIns="0">
            <a:spAutoFit/>
          </a:bodyPr>
          <a:lstStyle/>
          <a:p>
            <a:pPr algn="ctr">
              <a:lnSpc>
                <a:spcPts val="8625"/>
              </a:lnSpc>
            </a:pPr>
            <a:r>
              <a:rPr lang="en-US" sz="7500" b="true">
                <a:solidFill>
                  <a:srgbClr val="000000"/>
                </a:solidFill>
                <a:latin typeface="TT Hoves Bold"/>
                <a:ea typeface="TT Hoves Bold"/>
                <a:cs typeface="TT Hoves Bold"/>
                <a:sym typeface="TT Hoves Bold"/>
              </a:rPr>
              <a:t>Our Team</a:t>
            </a:r>
          </a:p>
        </p:txBody>
      </p:sp>
      <p:sp>
        <p:nvSpPr>
          <p:cNvPr name="TextBox 27" id="27"/>
          <p:cNvSpPr txBox="true"/>
          <p:nvPr/>
        </p:nvSpPr>
        <p:spPr>
          <a:xfrm rot="0">
            <a:off x="2586225" y="8253416"/>
            <a:ext cx="2693357" cy="368300"/>
          </a:xfrm>
          <a:prstGeom prst="rect">
            <a:avLst/>
          </a:prstGeom>
        </p:spPr>
        <p:txBody>
          <a:bodyPr anchor="t" rtlCol="false" tIns="0" lIns="0" bIns="0" rIns="0">
            <a:spAutoFit/>
          </a:bodyPr>
          <a:lstStyle/>
          <a:p>
            <a:pPr algn="ctr">
              <a:lnSpc>
                <a:spcPts val="2874"/>
              </a:lnSpc>
            </a:pPr>
            <a:r>
              <a:rPr lang="en-US" sz="2499" b="true">
                <a:solidFill>
                  <a:srgbClr val="000000"/>
                </a:solidFill>
                <a:latin typeface="TT Hoves Bold"/>
                <a:ea typeface="TT Hoves Bold"/>
                <a:cs typeface="TT Hoves Bold"/>
                <a:sym typeface="TT Hoves Bold"/>
              </a:rPr>
              <a:t>Eleanor Amidei</a:t>
            </a:r>
          </a:p>
        </p:txBody>
      </p:sp>
      <p:sp>
        <p:nvSpPr>
          <p:cNvPr name="TextBox 28" id="28"/>
          <p:cNvSpPr txBox="true"/>
          <p:nvPr/>
        </p:nvSpPr>
        <p:spPr>
          <a:xfrm rot="0">
            <a:off x="7945609" y="8253416"/>
            <a:ext cx="2693357" cy="368300"/>
          </a:xfrm>
          <a:prstGeom prst="rect">
            <a:avLst/>
          </a:prstGeom>
        </p:spPr>
        <p:txBody>
          <a:bodyPr anchor="t" rtlCol="false" tIns="0" lIns="0" bIns="0" rIns="0">
            <a:spAutoFit/>
          </a:bodyPr>
          <a:lstStyle/>
          <a:p>
            <a:pPr algn="ctr">
              <a:lnSpc>
                <a:spcPts val="2874"/>
              </a:lnSpc>
            </a:pPr>
            <a:r>
              <a:rPr lang="en-US" sz="2499" b="true">
                <a:solidFill>
                  <a:srgbClr val="000000"/>
                </a:solidFill>
                <a:latin typeface="TT Hoves Bold"/>
                <a:ea typeface="TT Hoves Bold"/>
                <a:cs typeface="TT Hoves Bold"/>
                <a:sym typeface="TT Hoves Bold"/>
              </a:rPr>
              <a:t>Carolina Reta</a:t>
            </a:r>
          </a:p>
        </p:txBody>
      </p:sp>
      <p:sp>
        <p:nvSpPr>
          <p:cNvPr name="TextBox 29" id="29"/>
          <p:cNvSpPr txBox="true"/>
          <p:nvPr/>
        </p:nvSpPr>
        <p:spPr>
          <a:xfrm rot="0">
            <a:off x="12851792" y="8253416"/>
            <a:ext cx="2693357" cy="368300"/>
          </a:xfrm>
          <a:prstGeom prst="rect">
            <a:avLst/>
          </a:prstGeom>
        </p:spPr>
        <p:txBody>
          <a:bodyPr anchor="t" rtlCol="false" tIns="0" lIns="0" bIns="0" rIns="0">
            <a:spAutoFit/>
          </a:bodyPr>
          <a:lstStyle/>
          <a:p>
            <a:pPr algn="ctr">
              <a:lnSpc>
                <a:spcPts val="2874"/>
              </a:lnSpc>
            </a:pPr>
            <a:r>
              <a:rPr lang="en-US" sz="2499" b="true">
                <a:solidFill>
                  <a:srgbClr val="000000"/>
                </a:solidFill>
                <a:latin typeface="TT Hoves Bold"/>
                <a:ea typeface="TT Hoves Bold"/>
                <a:cs typeface="TT Hoves Bold"/>
                <a:sym typeface="TT Hoves Bold"/>
              </a:rPr>
              <a:t>Erin Yabsley</a:t>
            </a:r>
          </a:p>
        </p:txBody>
      </p:sp>
      <p:sp>
        <p:nvSpPr>
          <p:cNvPr name="TextBox 30" id="30"/>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9177" y="1757692"/>
            <a:ext cx="3547198" cy="7094397"/>
          </a:xfrm>
          <a:custGeom>
            <a:avLst/>
            <a:gdLst/>
            <a:ahLst/>
            <a:cxnLst/>
            <a:rect r="r" b="b" t="t" l="l"/>
            <a:pathLst>
              <a:path h="7094397" w="3547198">
                <a:moveTo>
                  <a:pt x="0" y="0"/>
                </a:moveTo>
                <a:lnTo>
                  <a:pt x="3547199" y="0"/>
                </a:lnTo>
                <a:lnTo>
                  <a:pt x="3547199" y="7094396"/>
                </a:lnTo>
                <a:lnTo>
                  <a:pt x="0" y="7094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023819" y="3085557"/>
            <a:ext cx="12166397" cy="1483210"/>
            <a:chOff x="0" y="0"/>
            <a:chExt cx="3204318" cy="390640"/>
          </a:xfrm>
        </p:grpSpPr>
        <p:sp>
          <p:nvSpPr>
            <p:cNvPr name="Freeform 5" id="5"/>
            <p:cNvSpPr/>
            <p:nvPr/>
          </p:nvSpPr>
          <p:spPr>
            <a:xfrm flipH="false" flipV="false" rot="0">
              <a:off x="0" y="0"/>
              <a:ext cx="3204319" cy="390640"/>
            </a:xfrm>
            <a:custGeom>
              <a:avLst/>
              <a:gdLst/>
              <a:ahLst/>
              <a:cxnLst/>
              <a:rect r="r" b="b" t="t" l="l"/>
              <a:pathLst>
                <a:path h="390640" w="3204319">
                  <a:moveTo>
                    <a:pt x="63634" y="0"/>
                  </a:moveTo>
                  <a:lnTo>
                    <a:pt x="3140685" y="0"/>
                  </a:lnTo>
                  <a:cubicBezTo>
                    <a:pt x="3175829" y="0"/>
                    <a:pt x="3204319" y="28490"/>
                    <a:pt x="3204319" y="63634"/>
                  </a:cubicBezTo>
                  <a:lnTo>
                    <a:pt x="3204319" y="327006"/>
                  </a:lnTo>
                  <a:cubicBezTo>
                    <a:pt x="3204319" y="343883"/>
                    <a:pt x="3197614" y="360068"/>
                    <a:pt x="3185681" y="372002"/>
                  </a:cubicBezTo>
                  <a:cubicBezTo>
                    <a:pt x="3173747" y="383935"/>
                    <a:pt x="3157562" y="390640"/>
                    <a:pt x="3140685" y="390640"/>
                  </a:cubicBezTo>
                  <a:lnTo>
                    <a:pt x="63634" y="390640"/>
                  </a:lnTo>
                  <a:cubicBezTo>
                    <a:pt x="46757" y="390640"/>
                    <a:pt x="30571" y="383935"/>
                    <a:pt x="18638" y="372002"/>
                  </a:cubicBezTo>
                  <a:cubicBezTo>
                    <a:pt x="6704" y="360068"/>
                    <a:pt x="0" y="343883"/>
                    <a:pt x="0" y="327006"/>
                  </a:cubicBezTo>
                  <a:lnTo>
                    <a:pt x="0" y="63634"/>
                  </a:lnTo>
                  <a:cubicBezTo>
                    <a:pt x="0" y="46757"/>
                    <a:pt x="6704" y="30571"/>
                    <a:pt x="18638" y="18638"/>
                  </a:cubicBezTo>
                  <a:cubicBezTo>
                    <a:pt x="30571" y="6704"/>
                    <a:pt x="46757" y="0"/>
                    <a:pt x="63634" y="0"/>
                  </a:cubicBezTo>
                  <a:close/>
                </a:path>
              </a:pathLst>
            </a:custGeom>
            <a:solidFill>
              <a:srgbClr val="FFFFFF"/>
            </a:solidFill>
          </p:spPr>
        </p:sp>
        <p:sp>
          <p:nvSpPr>
            <p:cNvPr name="TextBox 6" id="6"/>
            <p:cNvSpPr txBox="true"/>
            <p:nvPr/>
          </p:nvSpPr>
          <p:spPr>
            <a:xfrm>
              <a:off x="0" y="-19050"/>
              <a:ext cx="3204318" cy="409690"/>
            </a:xfrm>
            <a:prstGeom prst="rect">
              <a:avLst/>
            </a:prstGeom>
          </p:spPr>
          <p:txBody>
            <a:bodyPr anchor="ctr" rtlCol="false" tIns="50800" lIns="50800" bIns="50800" rIns="50800"/>
            <a:lstStyle/>
            <a:p>
              <a:pPr algn="ctr">
                <a:lnSpc>
                  <a:spcPts val="2500"/>
                </a:lnSpc>
              </a:pPr>
            </a:p>
          </p:txBody>
        </p:sp>
      </p:grpSp>
      <p:grpSp>
        <p:nvGrpSpPr>
          <p:cNvPr name="Group 7" id="7"/>
          <p:cNvGrpSpPr/>
          <p:nvPr/>
        </p:nvGrpSpPr>
        <p:grpSpPr>
          <a:xfrm rot="0">
            <a:off x="1646272" y="2228299"/>
            <a:ext cx="6106592" cy="61065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46" t="0" r="-25046" b="0"/>
              </a:stretch>
            </a:blipFill>
          </p:spPr>
        </p:sp>
      </p:grpSp>
      <p:sp>
        <p:nvSpPr>
          <p:cNvPr name="Freeform 9" id="9"/>
          <p:cNvSpPr/>
          <p:nvPr/>
        </p:nvSpPr>
        <p:spPr>
          <a:xfrm flipH="false" flipV="false" rot="0">
            <a:off x="13755402" y="8786866"/>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4996160" y="6995160"/>
            <a:ext cx="3291840" cy="3291840"/>
            <a:chOff x="0" y="0"/>
            <a:chExt cx="6350000" cy="6350000"/>
          </a:xfrm>
        </p:grpSpPr>
        <p:sp>
          <p:nvSpPr>
            <p:cNvPr name="Freeform 11" id="11"/>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9"/>
              <a:stretch>
                <a:fillRect l="-38888" t="0" r="-38888" b="0"/>
              </a:stretch>
            </a:blipFill>
          </p:spPr>
        </p:sp>
      </p:grpSp>
      <p:sp>
        <p:nvSpPr>
          <p:cNvPr name="TextBox 12" id="12"/>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
        <p:nvSpPr>
          <p:cNvPr name="TextBox 13" id="13"/>
          <p:cNvSpPr txBox="true"/>
          <p:nvPr/>
        </p:nvSpPr>
        <p:spPr>
          <a:xfrm rot="0">
            <a:off x="9873382" y="3221674"/>
            <a:ext cx="5448808" cy="109537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About us</a:t>
            </a:r>
          </a:p>
        </p:txBody>
      </p:sp>
      <p:sp>
        <p:nvSpPr>
          <p:cNvPr name="TextBox 14" id="14"/>
          <p:cNvSpPr txBox="true"/>
          <p:nvPr/>
        </p:nvSpPr>
        <p:spPr>
          <a:xfrm rot="0">
            <a:off x="9873382" y="4988674"/>
            <a:ext cx="6316833" cy="220662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R</a:t>
            </a:r>
            <a:r>
              <a:rPr lang="en-US" sz="2000">
                <a:solidFill>
                  <a:srgbClr val="000000"/>
                </a:solidFill>
                <a:latin typeface="TT Hoves"/>
                <a:ea typeface="TT Hoves"/>
                <a:cs typeface="TT Hoves"/>
                <a:sym typeface="TT Hoves"/>
              </a:rPr>
              <a:t>ed Light Management is one of the world’s leading artist management companies, representing a diverse roster of top-tier talent across music genres.</a:t>
            </a:r>
          </a:p>
          <a:p>
            <a:pPr algn="l">
              <a:lnSpc>
                <a:spcPts val="2500"/>
              </a:lnSpc>
              <a:spcBef>
                <a:spcPct val="0"/>
              </a:spcBef>
            </a:pPr>
          </a:p>
          <a:p>
            <a:pPr algn="l">
              <a:lnSpc>
                <a:spcPts val="2500"/>
              </a:lnSpc>
              <a:spcBef>
                <a:spcPct val="0"/>
              </a:spcBef>
            </a:pPr>
            <a:r>
              <a:rPr lang="en-US" sz="2000">
                <a:solidFill>
                  <a:srgbClr val="000000"/>
                </a:solidFill>
                <a:latin typeface="TT Hoves"/>
                <a:ea typeface="TT Hoves"/>
                <a:cs typeface="TT Hoves"/>
                <a:sym typeface="TT Hoves"/>
              </a:rPr>
              <a:t>Red Light provides personalized, full-service management that empowers artists to grow their careers creatively and commercially on a global scale.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80869" y="3085557"/>
            <a:ext cx="13451137" cy="1483210"/>
            <a:chOff x="0" y="0"/>
            <a:chExt cx="3542686" cy="390640"/>
          </a:xfrm>
        </p:grpSpPr>
        <p:sp>
          <p:nvSpPr>
            <p:cNvPr name="Freeform 3" id="3"/>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4" id="4"/>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sp>
        <p:nvSpPr>
          <p:cNvPr name="Freeform 5" id="5"/>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786866"/>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4996160" y="6995160"/>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9" id="9"/>
          <p:cNvSpPr txBox="true"/>
          <p:nvPr/>
        </p:nvSpPr>
        <p:spPr>
          <a:xfrm rot="0">
            <a:off x="5283301" y="3298525"/>
            <a:ext cx="10874502" cy="1095375"/>
          </a:xfrm>
          <a:prstGeom prst="rect">
            <a:avLst/>
          </a:prstGeom>
        </p:spPr>
        <p:txBody>
          <a:bodyPr anchor="t" rtlCol="false" tIns="0" lIns="0" bIns="0" rIns="0">
            <a:spAutoFit/>
          </a:bodyPr>
          <a:lstStyle/>
          <a:p>
            <a:pPr algn="ctr">
              <a:lnSpc>
                <a:spcPts val="8625"/>
              </a:lnSpc>
            </a:pPr>
            <a:r>
              <a:rPr lang="en-US" sz="7500" b="true">
                <a:solidFill>
                  <a:srgbClr val="000000"/>
                </a:solidFill>
                <a:latin typeface="TT Hoves Bold"/>
                <a:ea typeface="TT Hoves Bold"/>
                <a:cs typeface="TT Hoves Bold"/>
                <a:sym typeface="TT Hoves Bold"/>
              </a:rPr>
              <a:t>Business Process</a:t>
            </a:r>
          </a:p>
        </p:txBody>
      </p:sp>
      <p:sp>
        <p:nvSpPr>
          <p:cNvPr name="TextBox 10" id="10"/>
          <p:cNvSpPr txBox="true"/>
          <p:nvPr/>
        </p:nvSpPr>
        <p:spPr>
          <a:xfrm rot="0">
            <a:off x="4031375" y="5234220"/>
            <a:ext cx="10225251" cy="1577975"/>
          </a:xfrm>
          <a:prstGeom prst="rect">
            <a:avLst/>
          </a:prstGeom>
        </p:spPr>
        <p:txBody>
          <a:bodyPr anchor="t" rtlCol="false" tIns="0" lIns="0" bIns="0" rIns="0">
            <a:spAutoFit/>
          </a:bodyPr>
          <a:lstStyle/>
          <a:p>
            <a:pPr algn="ctr">
              <a:lnSpc>
                <a:spcPts val="2500"/>
              </a:lnSpc>
              <a:spcBef>
                <a:spcPct val="0"/>
              </a:spcBef>
            </a:pPr>
            <a:r>
              <a:rPr lang="en-US" sz="2000" spc="162">
                <a:solidFill>
                  <a:srgbClr val="000000"/>
                </a:solidFill>
                <a:latin typeface="TT Hoves"/>
                <a:ea typeface="TT Hoves"/>
                <a:cs typeface="TT Hoves"/>
                <a:sym typeface="TT Hoves"/>
              </a:rPr>
              <a:t>We analyzed</a:t>
            </a:r>
            <a:r>
              <a:rPr lang="en-US" sz="2000" spc="162">
                <a:solidFill>
                  <a:srgbClr val="000000"/>
                </a:solidFill>
                <a:latin typeface="TT Hoves"/>
                <a:ea typeface="TT Hoves"/>
                <a:cs typeface="TT Hoves"/>
                <a:sym typeface="TT Hoves"/>
              </a:rPr>
              <a:t> the full lifecycle of a music artist’s planning and execution of a tour after a music release. We generated the business process flowchart by completing industry research, watching ‘a day in the life’ content created by artist managers, and by conducting interviews with individuals responsible for planning and booking artists for festivals. </a:t>
            </a:r>
          </a:p>
        </p:txBody>
      </p:sp>
      <p:sp>
        <p:nvSpPr>
          <p:cNvPr name="TextBox 11" id="11"/>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1648" y="5516068"/>
            <a:ext cx="18348348" cy="730280"/>
            <a:chOff x="0" y="0"/>
            <a:chExt cx="4832487" cy="192337"/>
          </a:xfrm>
        </p:grpSpPr>
        <p:sp>
          <p:nvSpPr>
            <p:cNvPr name="Freeform 4" id="4"/>
            <p:cNvSpPr/>
            <p:nvPr/>
          </p:nvSpPr>
          <p:spPr>
            <a:xfrm flipH="false" flipV="false" rot="0">
              <a:off x="0" y="0"/>
              <a:ext cx="4832487" cy="192337"/>
            </a:xfrm>
            <a:custGeom>
              <a:avLst/>
              <a:gdLst/>
              <a:ahLst/>
              <a:cxnLst/>
              <a:rect r="r" b="b" t="t" l="l"/>
              <a:pathLst>
                <a:path h="192337" w="4832487">
                  <a:moveTo>
                    <a:pt x="42194" y="0"/>
                  </a:moveTo>
                  <a:lnTo>
                    <a:pt x="4790293" y="0"/>
                  </a:lnTo>
                  <a:cubicBezTo>
                    <a:pt x="4801483" y="0"/>
                    <a:pt x="4812216" y="4445"/>
                    <a:pt x="4820129" y="12358"/>
                  </a:cubicBezTo>
                  <a:cubicBezTo>
                    <a:pt x="4828041" y="20271"/>
                    <a:pt x="4832487" y="31004"/>
                    <a:pt x="4832487" y="42194"/>
                  </a:cubicBezTo>
                  <a:lnTo>
                    <a:pt x="4832487" y="150143"/>
                  </a:lnTo>
                  <a:cubicBezTo>
                    <a:pt x="4832487" y="161334"/>
                    <a:pt x="4828041" y="172066"/>
                    <a:pt x="4820129" y="179979"/>
                  </a:cubicBezTo>
                  <a:cubicBezTo>
                    <a:pt x="4812216" y="187892"/>
                    <a:pt x="4801483" y="192337"/>
                    <a:pt x="4790293" y="192337"/>
                  </a:cubicBezTo>
                  <a:lnTo>
                    <a:pt x="42194" y="192337"/>
                  </a:lnTo>
                  <a:cubicBezTo>
                    <a:pt x="31004" y="192337"/>
                    <a:pt x="20271" y="187892"/>
                    <a:pt x="12358" y="179979"/>
                  </a:cubicBezTo>
                  <a:cubicBezTo>
                    <a:pt x="4445" y="172066"/>
                    <a:pt x="0" y="161334"/>
                    <a:pt x="0" y="150143"/>
                  </a:cubicBezTo>
                  <a:lnTo>
                    <a:pt x="0" y="42194"/>
                  </a:lnTo>
                  <a:cubicBezTo>
                    <a:pt x="0" y="31004"/>
                    <a:pt x="4445" y="20271"/>
                    <a:pt x="12358" y="12358"/>
                  </a:cubicBezTo>
                  <a:cubicBezTo>
                    <a:pt x="20271" y="4445"/>
                    <a:pt x="31004" y="0"/>
                    <a:pt x="42194" y="0"/>
                  </a:cubicBezTo>
                  <a:close/>
                </a:path>
              </a:pathLst>
            </a:custGeom>
            <a:solidFill>
              <a:srgbClr val="FFFFFF"/>
            </a:solidFill>
          </p:spPr>
        </p:sp>
        <p:sp>
          <p:nvSpPr>
            <p:cNvPr name="TextBox 5" id="5"/>
            <p:cNvSpPr txBox="true"/>
            <p:nvPr/>
          </p:nvSpPr>
          <p:spPr>
            <a:xfrm>
              <a:off x="0" y="-19050"/>
              <a:ext cx="4832487" cy="211387"/>
            </a:xfrm>
            <a:prstGeom prst="rect">
              <a:avLst/>
            </a:prstGeom>
          </p:spPr>
          <p:txBody>
            <a:bodyPr anchor="ctr" rtlCol="false" tIns="50800" lIns="50800" bIns="50800" rIns="50800"/>
            <a:lstStyle/>
            <a:p>
              <a:pPr algn="ctr">
                <a:lnSpc>
                  <a:spcPts val="2500"/>
                </a:lnSpc>
              </a:pPr>
            </a:p>
          </p:txBody>
        </p:sp>
      </p:grpSp>
      <p:sp>
        <p:nvSpPr>
          <p:cNvPr name="TextBox 6" id="6"/>
          <p:cNvSpPr txBox="true"/>
          <p:nvPr/>
        </p:nvSpPr>
        <p:spPr>
          <a:xfrm rot="0">
            <a:off x="900267" y="5589108"/>
            <a:ext cx="3103664" cy="584200"/>
          </a:xfrm>
          <a:prstGeom prst="rect">
            <a:avLst/>
          </a:prstGeom>
        </p:spPr>
        <p:txBody>
          <a:bodyPr anchor="t" rtlCol="false" tIns="0" lIns="0" bIns="0" rIns="0">
            <a:spAutoFit/>
          </a:bodyPr>
          <a:lstStyle/>
          <a:p>
            <a:pPr algn="l">
              <a:lnSpc>
                <a:spcPts val="2300"/>
              </a:lnSpc>
            </a:pPr>
            <a:r>
              <a:rPr lang="en-US" sz="2000" b="true">
                <a:solidFill>
                  <a:srgbClr val="000000"/>
                </a:solidFill>
                <a:latin typeface="TT Hoves Bold"/>
                <a:ea typeface="TT Hoves Bold"/>
                <a:cs typeface="TT Hoves Bold"/>
                <a:sym typeface="TT Hoves Bold"/>
              </a:rPr>
              <a:t>Tour Planning &amp; Opportunity Evaluation</a:t>
            </a:r>
          </a:p>
        </p:txBody>
      </p:sp>
      <p:sp>
        <p:nvSpPr>
          <p:cNvPr name="Freeform 7" id="7"/>
          <p:cNvSpPr/>
          <p:nvPr/>
        </p:nvSpPr>
        <p:spPr>
          <a:xfrm flipH="false" flipV="false" rot="0">
            <a:off x="13341779" y="3704370"/>
            <a:ext cx="3503898" cy="471434"/>
          </a:xfrm>
          <a:custGeom>
            <a:avLst/>
            <a:gdLst/>
            <a:ahLst/>
            <a:cxnLst/>
            <a:rect r="r" b="b" t="t" l="l"/>
            <a:pathLst>
              <a:path h="471434" w="3503898">
                <a:moveTo>
                  <a:pt x="0" y="0"/>
                </a:moveTo>
                <a:lnTo>
                  <a:pt x="3503899" y="0"/>
                </a:lnTo>
                <a:lnTo>
                  <a:pt x="3503899" y="471433"/>
                </a:lnTo>
                <a:lnTo>
                  <a:pt x="0" y="4714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404273" y="5589108"/>
            <a:ext cx="3103664" cy="584200"/>
          </a:xfrm>
          <a:prstGeom prst="rect">
            <a:avLst/>
          </a:prstGeom>
        </p:spPr>
        <p:txBody>
          <a:bodyPr anchor="t" rtlCol="false" tIns="0" lIns="0" bIns="0" rIns="0">
            <a:spAutoFit/>
          </a:bodyPr>
          <a:lstStyle/>
          <a:p>
            <a:pPr algn="l">
              <a:lnSpc>
                <a:spcPts val="2300"/>
              </a:lnSpc>
            </a:pPr>
            <a:r>
              <a:rPr lang="en-US" sz="2000" b="true">
                <a:solidFill>
                  <a:srgbClr val="000000"/>
                </a:solidFill>
                <a:latin typeface="TT Hoves Bold"/>
                <a:ea typeface="TT Hoves Bold"/>
                <a:cs typeface="TT Hoves Bold"/>
                <a:sym typeface="TT Hoves Bold"/>
              </a:rPr>
              <a:t>Negotiation &amp; Offer Review</a:t>
            </a:r>
          </a:p>
        </p:txBody>
      </p:sp>
      <p:sp>
        <p:nvSpPr>
          <p:cNvPr name="AutoShape 9" id="9"/>
          <p:cNvSpPr/>
          <p:nvPr/>
        </p:nvSpPr>
        <p:spPr>
          <a:xfrm>
            <a:off x="3742037" y="5862158"/>
            <a:ext cx="391519" cy="0"/>
          </a:xfrm>
          <a:prstGeom prst="line">
            <a:avLst/>
          </a:prstGeom>
          <a:ln cap="flat" w="38100">
            <a:solidFill>
              <a:srgbClr val="000000"/>
            </a:solidFill>
            <a:prstDash val="solid"/>
            <a:headEnd type="none" len="sm" w="sm"/>
            <a:tailEnd type="arrow" len="sm" w="med"/>
          </a:ln>
        </p:spPr>
      </p:sp>
      <p:sp>
        <p:nvSpPr>
          <p:cNvPr name="AutoShape 10" id="10"/>
          <p:cNvSpPr/>
          <p:nvPr/>
        </p:nvSpPr>
        <p:spPr>
          <a:xfrm>
            <a:off x="6974213" y="5881208"/>
            <a:ext cx="391519" cy="0"/>
          </a:xfrm>
          <a:prstGeom prst="line">
            <a:avLst/>
          </a:prstGeom>
          <a:ln cap="flat" w="38100">
            <a:solidFill>
              <a:srgbClr val="000000"/>
            </a:solidFill>
            <a:prstDash val="solid"/>
            <a:headEnd type="none" len="sm" w="sm"/>
            <a:tailEnd type="arrow" len="sm" w="med"/>
          </a:ln>
        </p:spPr>
      </p:sp>
      <p:sp>
        <p:nvSpPr>
          <p:cNvPr name="AutoShape 11" id="11"/>
          <p:cNvSpPr/>
          <p:nvPr/>
        </p:nvSpPr>
        <p:spPr>
          <a:xfrm>
            <a:off x="10454555" y="5843108"/>
            <a:ext cx="391519" cy="0"/>
          </a:xfrm>
          <a:prstGeom prst="line">
            <a:avLst/>
          </a:prstGeom>
          <a:ln cap="flat" w="38100">
            <a:solidFill>
              <a:srgbClr val="000000"/>
            </a:solidFill>
            <a:prstDash val="solid"/>
            <a:headEnd type="none" len="sm" w="sm"/>
            <a:tailEnd type="arrow" len="sm" w="med"/>
          </a:ln>
        </p:spPr>
      </p:sp>
      <p:sp>
        <p:nvSpPr>
          <p:cNvPr name="AutoShape 12" id="12"/>
          <p:cNvSpPr/>
          <p:nvPr/>
        </p:nvSpPr>
        <p:spPr>
          <a:xfrm>
            <a:off x="13772768" y="5862158"/>
            <a:ext cx="391519" cy="0"/>
          </a:xfrm>
          <a:prstGeom prst="line">
            <a:avLst/>
          </a:prstGeom>
          <a:ln cap="flat" w="38100">
            <a:solidFill>
              <a:srgbClr val="000000"/>
            </a:solidFill>
            <a:prstDash val="solid"/>
            <a:headEnd type="none" len="sm" w="sm"/>
            <a:tailEnd type="arrow" len="sm" w="med"/>
          </a:ln>
        </p:spPr>
      </p:sp>
      <p:grpSp>
        <p:nvGrpSpPr>
          <p:cNvPr name="Group 13" id="13"/>
          <p:cNvGrpSpPr/>
          <p:nvPr/>
        </p:nvGrpSpPr>
        <p:grpSpPr>
          <a:xfrm rot="0">
            <a:off x="14996160" y="6995160"/>
            <a:ext cx="3291840" cy="3291840"/>
            <a:chOff x="0" y="0"/>
            <a:chExt cx="6350000" cy="6350000"/>
          </a:xfrm>
        </p:grpSpPr>
        <p:sp>
          <p:nvSpPr>
            <p:cNvPr name="Freeform 14" id="1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15" id="15"/>
          <p:cNvSpPr txBox="true"/>
          <p:nvPr/>
        </p:nvSpPr>
        <p:spPr>
          <a:xfrm rot="0">
            <a:off x="1298646" y="3175732"/>
            <a:ext cx="8501747" cy="109537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Process Overview</a:t>
            </a:r>
          </a:p>
        </p:txBody>
      </p:sp>
      <p:sp>
        <p:nvSpPr>
          <p:cNvPr name="TextBox 16" id="16"/>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
        <p:nvSpPr>
          <p:cNvPr name="TextBox 17" id="17"/>
          <p:cNvSpPr txBox="true"/>
          <p:nvPr/>
        </p:nvSpPr>
        <p:spPr>
          <a:xfrm rot="0">
            <a:off x="7614650" y="5712933"/>
            <a:ext cx="2589908" cy="298450"/>
          </a:xfrm>
          <a:prstGeom prst="rect">
            <a:avLst/>
          </a:prstGeom>
        </p:spPr>
        <p:txBody>
          <a:bodyPr anchor="t" rtlCol="false" tIns="0" lIns="0" bIns="0" rIns="0">
            <a:spAutoFit/>
          </a:bodyPr>
          <a:lstStyle/>
          <a:p>
            <a:pPr algn="l">
              <a:lnSpc>
                <a:spcPts val="2300"/>
              </a:lnSpc>
            </a:pPr>
            <a:r>
              <a:rPr lang="en-US" sz="2000" b="true">
                <a:solidFill>
                  <a:srgbClr val="000000"/>
                </a:solidFill>
                <a:latin typeface="TT Hoves Bold"/>
                <a:ea typeface="TT Hoves Bold"/>
                <a:cs typeface="TT Hoves Bold"/>
                <a:sym typeface="TT Hoves Bold"/>
              </a:rPr>
              <a:t>Contract Finalization</a:t>
            </a:r>
          </a:p>
        </p:txBody>
      </p:sp>
      <p:sp>
        <p:nvSpPr>
          <p:cNvPr name="TextBox 18" id="18"/>
          <p:cNvSpPr txBox="true"/>
          <p:nvPr/>
        </p:nvSpPr>
        <p:spPr>
          <a:xfrm rot="0">
            <a:off x="11096071" y="5712933"/>
            <a:ext cx="2429046" cy="298450"/>
          </a:xfrm>
          <a:prstGeom prst="rect">
            <a:avLst/>
          </a:prstGeom>
        </p:spPr>
        <p:txBody>
          <a:bodyPr anchor="t" rtlCol="false" tIns="0" lIns="0" bIns="0" rIns="0">
            <a:spAutoFit/>
          </a:bodyPr>
          <a:lstStyle/>
          <a:p>
            <a:pPr algn="l">
              <a:lnSpc>
                <a:spcPts val="2300"/>
              </a:lnSpc>
            </a:pPr>
            <a:r>
              <a:rPr lang="en-US" sz="2000" b="true">
                <a:solidFill>
                  <a:srgbClr val="000000"/>
                </a:solidFill>
                <a:latin typeface="TT Hoves Bold"/>
                <a:ea typeface="TT Hoves Bold"/>
                <a:cs typeface="TT Hoves Bold"/>
                <a:sym typeface="TT Hoves Bold"/>
              </a:rPr>
              <a:t>Logistics Planning</a:t>
            </a:r>
          </a:p>
        </p:txBody>
      </p:sp>
      <p:sp>
        <p:nvSpPr>
          <p:cNvPr name="TextBox 19" id="19"/>
          <p:cNvSpPr txBox="true"/>
          <p:nvPr/>
        </p:nvSpPr>
        <p:spPr>
          <a:xfrm rot="0">
            <a:off x="14416631" y="5589108"/>
            <a:ext cx="2429046" cy="584200"/>
          </a:xfrm>
          <a:prstGeom prst="rect">
            <a:avLst/>
          </a:prstGeom>
        </p:spPr>
        <p:txBody>
          <a:bodyPr anchor="t" rtlCol="false" tIns="0" lIns="0" bIns="0" rIns="0">
            <a:spAutoFit/>
          </a:bodyPr>
          <a:lstStyle/>
          <a:p>
            <a:pPr algn="l">
              <a:lnSpc>
                <a:spcPts val="2300"/>
              </a:lnSpc>
            </a:pPr>
            <a:r>
              <a:rPr lang="en-US" sz="2000" b="true">
                <a:solidFill>
                  <a:srgbClr val="000000"/>
                </a:solidFill>
                <a:latin typeface="TT Hoves Bold"/>
                <a:ea typeface="TT Hoves Bold"/>
                <a:cs typeface="TT Hoves Bold"/>
                <a:sym typeface="TT Hoves Bold"/>
              </a:rPr>
              <a:t>Promotion &amp; Marketing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8786866"/>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0965" y="1555963"/>
            <a:ext cx="17257501" cy="7144418"/>
          </a:xfrm>
          <a:custGeom>
            <a:avLst/>
            <a:gdLst/>
            <a:ahLst/>
            <a:cxnLst/>
            <a:rect r="r" b="b" t="t" l="l"/>
            <a:pathLst>
              <a:path h="7144418" w="17257501">
                <a:moveTo>
                  <a:pt x="0" y="0"/>
                </a:moveTo>
                <a:lnTo>
                  <a:pt x="17257501" y="0"/>
                </a:lnTo>
                <a:lnTo>
                  <a:pt x="17257501" y="7144418"/>
                </a:lnTo>
                <a:lnTo>
                  <a:pt x="0" y="7144418"/>
                </a:lnTo>
                <a:lnTo>
                  <a:pt x="0" y="0"/>
                </a:lnTo>
                <a:close/>
              </a:path>
            </a:pathLst>
          </a:custGeom>
          <a:blipFill>
            <a:blip r:embed="rId6"/>
            <a:stretch>
              <a:fillRect l="-4062" t="-1858" r="-596" b="-1686"/>
            </a:stretch>
          </a:blipFill>
        </p:spPr>
      </p:sp>
      <p:grpSp>
        <p:nvGrpSpPr>
          <p:cNvPr name="Group 5" id="5"/>
          <p:cNvGrpSpPr/>
          <p:nvPr/>
        </p:nvGrpSpPr>
        <p:grpSpPr>
          <a:xfrm rot="0">
            <a:off x="4794528" y="6880413"/>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7" id="7"/>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36379" y="-1075040"/>
            <a:ext cx="7976162" cy="11788931"/>
            <a:chOff x="0" y="0"/>
            <a:chExt cx="2100718" cy="3104904"/>
          </a:xfrm>
        </p:grpSpPr>
        <p:sp>
          <p:nvSpPr>
            <p:cNvPr name="Freeform 3" id="3"/>
            <p:cNvSpPr/>
            <p:nvPr/>
          </p:nvSpPr>
          <p:spPr>
            <a:xfrm flipH="false" flipV="false" rot="0">
              <a:off x="0" y="0"/>
              <a:ext cx="2100718" cy="3104904"/>
            </a:xfrm>
            <a:custGeom>
              <a:avLst/>
              <a:gdLst/>
              <a:ahLst/>
              <a:cxnLst/>
              <a:rect r="r" b="b" t="t" l="l"/>
              <a:pathLst>
                <a:path h="3104904" w="2100718">
                  <a:moveTo>
                    <a:pt x="0" y="0"/>
                  </a:moveTo>
                  <a:lnTo>
                    <a:pt x="2100718" y="0"/>
                  </a:lnTo>
                  <a:lnTo>
                    <a:pt x="2100718" y="3104904"/>
                  </a:lnTo>
                  <a:lnTo>
                    <a:pt x="0" y="3104904"/>
                  </a:lnTo>
                  <a:close/>
                </a:path>
              </a:pathLst>
            </a:custGeom>
            <a:solidFill>
              <a:srgbClr val="92B8DD"/>
            </a:solidFill>
          </p:spPr>
        </p:sp>
        <p:sp>
          <p:nvSpPr>
            <p:cNvPr name="TextBox 4" id="4"/>
            <p:cNvSpPr txBox="true"/>
            <p:nvPr/>
          </p:nvSpPr>
          <p:spPr>
            <a:xfrm>
              <a:off x="0" y="-38100"/>
              <a:ext cx="2100718" cy="314300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15524" y="2127427"/>
            <a:ext cx="737279" cy="73727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B8DD"/>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500"/>
                </a:lnSpc>
              </a:pPr>
              <a:r>
                <a:rPr lang="en-US" b="true" sz="2000" spc="162">
                  <a:solidFill>
                    <a:srgbClr val="000000"/>
                  </a:solidFill>
                  <a:latin typeface="TT Hoves Bold"/>
                  <a:ea typeface="TT Hoves Bold"/>
                  <a:cs typeface="TT Hoves Bold"/>
                  <a:sym typeface="TT Hoves Bold"/>
                </a:rPr>
                <a:t>01</a:t>
              </a:r>
            </a:p>
          </p:txBody>
        </p:sp>
      </p:grpSp>
      <p:grpSp>
        <p:nvGrpSpPr>
          <p:cNvPr name="Group 9" id="9"/>
          <p:cNvGrpSpPr/>
          <p:nvPr/>
        </p:nvGrpSpPr>
        <p:grpSpPr>
          <a:xfrm rot="0">
            <a:off x="1415524" y="5822888"/>
            <a:ext cx="737279" cy="7372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B8DD"/>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500"/>
                </a:lnSpc>
              </a:pPr>
              <a:r>
                <a:rPr lang="en-US" b="true" sz="2000" spc="162">
                  <a:solidFill>
                    <a:srgbClr val="000000"/>
                  </a:solidFill>
                  <a:latin typeface="TT Hoves Bold"/>
                  <a:ea typeface="TT Hoves Bold"/>
                  <a:cs typeface="TT Hoves Bold"/>
                  <a:sym typeface="TT Hoves Bold"/>
                </a:rPr>
                <a:t>03</a:t>
              </a:r>
            </a:p>
          </p:txBody>
        </p:sp>
      </p:grpSp>
      <p:grpSp>
        <p:nvGrpSpPr>
          <p:cNvPr name="Group 12" id="12"/>
          <p:cNvGrpSpPr/>
          <p:nvPr/>
        </p:nvGrpSpPr>
        <p:grpSpPr>
          <a:xfrm rot="0">
            <a:off x="6350862" y="2127427"/>
            <a:ext cx="737279" cy="73727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B8DD"/>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500"/>
                </a:lnSpc>
              </a:pPr>
              <a:r>
                <a:rPr lang="en-US" b="true" sz="2000" spc="162">
                  <a:solidFill>
                    <a:srgbClr val="000000"/>
                  </a:solidFill>
                  <a:latin typeface="TT Hoves Bold"/>
                  <a:ea typeface="TT Hoves Bold"/>
                  <a:cs typeface="TT Hoves Bold"/>
                  <a:sym typeface="TT Hoves Bold"/>
                </a:rPr>
                <a:t>02</a:t>
              </a:r>
            </a:p>
          </p:txBody>
        </p:sp>
      </p:grpSp>
      <p:grpSp>
        <p:nvGrpSpPr>
          <p:cNvPr name="Group 15" id="15"/>
          <p:cNvGrpSpPr/>
          <p:nvPr/>
        </p:nvGrpSpPr>
        <p:grpSpPr>
          <a:xfrm rot="0">
            <a:off x="6350862" y="5822888"/>
            <a:ext cx="737279" cy="73727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B8DD"/>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500"/>
                </a:lnSpc>
              </a:pPr>
              <a:r>
                <a:rPr lang="en-US" b="true" sz="2000" spc="162">
                  <a:solidFill>
                    <a:srgbClr val="000000"/>
                  </a:solidFill>
                  <a:latin typeface="TT Hoves Bold"/>
                  <a:ea typeface="TT Hoves Bold"/>
                  <a:cs typeface="TT Hoves Bold"/>
                  <a:sym typeface="TT Hoves Bold"/>
                </a:rPr>
                <a:t>04</a:t>
              </a:r>
            </a:p>
          </p:txBody>
        </p:sp>
      </p:grpSp>
      <p:sp>
        <p:nvSpPr>
          <p:cNvPr name="Freeform 18" id="18"/>
          <p:cNvSpPr/>
          <p:nvPr/>
        </p:nvSpPr>
        <p:spPr>
          <a:xfrm flipH="false" flipV="false" rot="0">
            <a:off x="13149216" y="8786866"/>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5007194" y="6995160"/>
            <a:ext cx="3291840" cy="3291840"/>
            <a:chOff x="0" y="0"/>
            <a:chExt cx="6350000" cy="6350000"/>
          </a:xfrm>
        </p:grpSpPr>
        <p:sp>
          <p:nvSpPr>
            <p:cNvPr name="Freeform 20" id="20"/>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21" id="21"/>
          <p:cNvSpPr txBox="true"/>
          <p:nvPr/>
        </p:nvSpPr>
        <p:spPr>
          <a:xfrm rot="0">
            <a:off x="11896510" y="2732744"/>
            <a:ext cx="6009310" cy="2086682"/>
          </a:xfrm>
          <a:prstGeom prst="rect">
            <a:avLst/>
          </a:prstGeom>
        </p:spPr>
        <p:txBody>
          <a:bodyPr anchor="t" rtlCol="false" tIns="0" lIns="0" bIns="0" rIns="0">
            <a:spAutoFit/>
          </a:bodyPr>
          <a:lstStyle/>
          <a:p>
            <a:pPr algn="r">
              <a:lnSpc>
                <a:spcPts val="8150"/>
              </a:lnSpc>
            </a:pPr>
            <a:r>
              <a:rPr lang="en-US" sz="7087" b="true">
                <a:solidFill>
                  <a:srgbClr val="000000"/>
                </a:solidFill>
                <a:latin typeface="TT Hoves Bold"/>
                <a:ea typeface="TT Hoves Bold"/>
                <a:cs typeface="TT Hoves Bold"/>
                <a:sym typeface="TT Hoves Bold"/>
              </a:rPr>
              <a:t>Pain Points &amp; Inefficiencies</a:t>
            </a:r>
          </a:p>
        </p:txBody>
      </p:sp>
      <p:sp>
        <p:nvSpPr>
          <p:cNvPr name="TextBox 22" id="22"/>
          <p:cNvSpPr txBox="true"/>
          <p:nvPr/>
        </p:nvSpPr>
        <p:spPr>
          <a:xfrm rot="0">
            <a:off x="1451734" y="7396659"/>
            <a:ext cx="3671664" cy="15779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Bad tour routing requires last minute, reactive planning leading to unnecessary spend and in</a:t>
            </a:r>
            <a:r>
              <a:rPr lang="en-US" sz="2000">
                <a:solidFill>
                  <a:srgbClr val="000000"/>
                </a:solidFill>
                <a:latin typeface="TT Hoves"/>
                <a:ea typeface="TT Hoves"/>
                <a:cs typeface="TT Hoves"/>
                <a:sym typeface="TT Hoves"/>
              </a:rPr>
              <a:t>efficient resource allocation</a:t>
            </a:r>
          </a:p>
        </p:txBody>
      </p:sp>
      <p:sp>
        <p:nvSpPr>
          <p:cNvPr name="TextBox 23" id="23"/>
          <p:cNvSpPr txBox="true"/>
          <p:nvPr/>
        </p:nvSpPr>
        <p:spPr>
          <a:xfrm rot="0">
            <a:off x="1451734" y="3701988"/>
            <a:ext cx="3671664" cy="126365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Discovering opportunities that match an artist’s brand and aligning the availability of an artist with the venue</a:t>
            </a:r>
          </a:p>
        </p:txBody>
      </p:sp>
      <p:sp>
        <p:nvSpPr>
          <p:cNvPr name="TextBox 24" id="24"/>
          <p:cNvSpPr txBox="true"/>
          <p:nvPr/>
        </p:nvSpPr>
        <p:spPr>
          <a:xfrm rot="0">
            <a:off x="6350862" y="3701988"/>
            <a:ext cx="3671664" cy="15779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P</a:t>
            </a:r>
            <a:r>
              <a:rPr lang="en-US" sz="2000">
                <a:solidFill>
                  <a:srgbClr val="000000"/>
                </a:solidFill>
                <a:latin typeface="TT Hoves"/>
                <a:ea typeface="TT Hoves"/>
                <a:cs typeface="TT Hoves"/>
                <a:sym typeface="TT Hoves"/>
              </a:rPr>
              <a:t>romoters for a venue can takes days to coordinate meetings to discuss contract details and contracts are often missing details or required forms</a:t>
            </a:r>
          </a:p>
        </p:txBody>
      </p:sp>
      <p:sp>
        <p:nvSpPr>
          <p:cNvPr name="TextBox 25" id="25"/>
          <p:cNvSpPr txBox="true"/>
          <p:nvPr/>
        </p:nvSpPr>
        <p:spPr>
          <a:xfrm rot="0">
            <a:off x="6350862" y="7396659"/>
            <a:ext cx="3671664" cy="189230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Ag</a:t>
            </a:r>
            <a:r>
              <a:rPr lang="en-US" sz="2000">
                <a:solidFill>
                  <a:srgbClr val="000000"/>
                </a:solidFill>
                <a:latin typeface="TT Hoves"/>
                <a:ea typeface="TT Hoves"/>
                <a:cs typeface="TT Hoves"/>
                <a:sym typeface="TT Hoves"/>
              </a:rPr>
              <a:t>ents are unable to provide accurate forecasts to the venue of how many attendees the artist will draw leading to ineffective ticket pricing strategies</a:t>
            </a:r>
          </a:p>
        </p:txBody>
      </p:sp>
      <p:sp>
        <p:nvSpPr>
          <p:cNvPr name="TextBox 26" id="26"/>
          <p:cNvSpPr txBox="true"/>
          <p:nvPr/>
        </p:nvSpPr>
        <p:spPr>
          <a:xfrm rot="0">
            <a:off x="1451734" y="6740353"/>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Disjointed Logistics</a:t>
            </a:r>
          </a:p>
        </p:txBody>
      </p:sp>
      <p:sp>
        <p:nvSpPr>
          <p:cNvPr name="TextBox 27" id="27"/>
          <p:cNvSpPr txBox="true"/>
          <p:nvPr/>
        </p:nvSpPr>
        <p:spPr>
          <a:xfrm rot="0">
            <a:off x="1451734" y="3045681"/>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Data Overload</a:t>
            </a:r>
          </a:p>
        </p:txBody>
      </p:sp>
      <p:sp>
        <p:nvSpPr>
          <p:cNvPr name="TextBox 28" id="28"/>
          <p:cNvSpPr txBox="true"/>
          <p:nvPr/>
        </p:nvSpPr>
        <p:spPr>
          <a:xfrm rot="0">
            <a:off x="6350862" y="3045681"/>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Contract Delays &amp; Errors</a:t>
            </a:r>
          </a:p>
        </p:txBody>
      </p:sp>
      <p:sp>
        <p:nvSpPr>
          <p:cNvPr name="TextBox 29" id="29"/>
          <p:cNvSpPr txBox="true"/>
          <p:nvPr/>
        </p:nvSpPr>
        <p:spPr>
          <a:xfrm rot="0">
            <a:off x="6350862" y="6740353"/>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Incorrect Forecasts</a:t>
            </a:r>
          </a:p>
        </p:txBody>
      </p:sp>
      <p:sp>
        <p:nvSpPr>
          <p:cNvPr name="TextBox 30" id="30"/>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Freeform 2" id="2"/>
          <p:cNvSpPr/>
          <p:nvPr/>
        </p:nvSpPr>
        <p:spPr>
          <a:xfrm flipH="false" flipV="false" rot="0">
            <a:off x="4889399" y="-107300"/>
            <a:ext cx="13981186" cy="10541227"/>
          </a:xfrm>
          <a:custGeom>
            <a:avLst/>
            <a:gdLst/>
            <a:ahLst/>
            <a:cxnLst/>
            <a:rect r="r" b="b" t="t" l="l"/>
            <a:pathLst>
              <a:path h="10541227" w="13981186">
                <a:moveTo>
                  <a:pt x="0" y="0"/>
                </a:moveTo>
                <a:lnTo>
                  <a:pt x="13981186" y="0"/>
                </a:lnTo>
                <a:lnTo>
                  <a:pt x="13981186" y="10541228"/>
                </a:lnTo>
                <a:lnTo>
                  <a:pt x="0" y="10541228"/>
                </a:lnTo>
                <a:lnTo>
                  <a:pt x="0" y="0"/>
                </a:lnTo>
                <a:close/>
              </a:path>
            </a:pathLst>
          </a:custGeom>
          <a:blipFill>
            <a:blip r:embed="rId2"/>
            <a:stretch>
              <a:fillRect l="-6649" t="0" r="-6649" b="0"/>
            </a:stretch>
          </a:blipFill>
        </p:spPr>
      </p:sp>
      <p:grpSp>
        <p:nvGrpSpPr>
          <p:cNvPr name="Group 3" id="3"/>
          <p:cNvGrpSpPr/>
          <p:nvPr/>
        </p:nvGrpSpPr>
        <p:grpSpPr>
          <a:xfrm rot="0">
            <a:off x="-3122793" y="7775090"/>
            <a:ext cx="11538437" cy="1483210"/>
            <a:chOff x="0" y="0"/>
            <a:chExt cx="3038930" cy="390640"/>
          </a:xfrm>
        </p:grpSpPr>
        <p:sp>
          <p:nvSpPr>
            <p:cNvPr name="Freeform 4" id="4"/>
            <p:cNvSpPr/>
            <p:nvPr/>
          </p:nvSpPr>
          <p:spPr>
            <a:xfrm flipH="false" flipV="false" rot="0">
              <a:off x="0" y="0"/>
              <a:ext cx="3038930" cy="390640"/>
            </a:xfrm>
            <a:custGeom>
              <a:avLst/>
              <a:gdLst/>
              <a:ahLst/>
              <a:cxnLst/>
              <a:rect r="r" b="b" t="t" l="l"/>
              <a:pathLst>
                <a:path h="390640" w="3038930">
                  <a:moveTo>
                    <a:pt x="67097" y="0"/>
                  </a:moveTo>
                  <a:lnTo>
                    <a:pt x="2971833" y="0"/>
                  </a:lnTo>
                  <a:cubicBezTo>
                    <a:pt x="2989628" y="0"/>
                    <a:pt x="3006695" y="7069"/>
                    <a:pt x="3019278" y="19652"/>
                  </a:cubicBezTo>
                  <a:cubicBezTo>
                    <a:pt x="3031861" y="32235"/>
                    <a:pt x="3038930" y="49302"/>
                    <a:pt x="3038930" y="67097"/>
                  </a:cubicBezTo>
                  <a:lnTo>
                    <a:pt x="3038930" y="323543"/>
                  </a:lnTo>
                  <a:cubicBezTo>
                    <a:pt x="3038930" y="360599"/>
                    <a:pt x="3008890" y="390640"/>
                    <a:pt x="2971833" y="390640"/>
                  </a:cubicBezTo>
                  <a:lnTo>
                    <a:pt x="67097" y="390640"/>
                  </a:lnTo>
                  <a:cubicBezTo>
                    <a:pt x="30040" y="390640"/>
                    <a:pt x="0" y="360599"/>
                    <a:pt x="0" y="323543"/>
                  </a:cubicBezTo>
                  <a:lnTo>
                    <a:pt x="0" y="67097"/>
                  </a:lnTo>
                  <a:cubicBezTo>
                    <a:pt x="0" y="30040"/>
                    <a:pt x="30040" y="0"/>
                    <a:pt x="67097" y="0"/>
                  </a:cubicBezTo>
                  <a:close/>
                </a:path>
              </a:pathLst>
            </a:custGeom>
            <a:solidFill>
              <a:srgbClr val="FFFFFF"/>
            </a:solidFill>
          </p:spPr>
        </p:sp>
        <p:sp>
          <p:nvSpPr>
            <p:cNvPr name="TextBox 5" id="5"/>
            <p:cNvSpPr txBox="true"/>
            <p:nvPr/>
          </p:nvSpPr>
          <p:spPr>
            <a:xfrm>
              <a:off x="0" y="-19050"/>
              <a:ext cx="3038930" cy="409690"/>
            </a:xfrm>
            <a:prstGeom prst="rect">
              <a:avLst/>
            </a:prstGeom>
          </p:spPr>
          <p:txBody>
            <a:bodyPr anchor="ctr" rtlCol="false" tIns="50800" lIns="50800" bIns="50800" rIns="50800"/>
            <a:lstStyle/>
            <a:p>
              <a:pPr algn="ctr">
                <a:lnSpc>
                  <a:spcPts val="2500"/>
                </a:lnSpc>
              </a:pPr>
            </a:p>
          </p:txBody>
        </p:sp>
      </p:grpSp>
      <p:sp>
        <p:nvSpPr>
          <p:cNvPr name="Freeform 6" id="6"/>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247301" y="8786866"/>
            <a:ext cx="3503898" cy="471434"/>
          </a:xfrm>
          <a:custGeom>
            <a:avLst/>
            <a:gdLst/>
            <a:ahLst/>
            <a:cxnLst/>
            <a:rect r="r" b="b" t="t" l="l"/>
            <a:pathLst>
              <a:path h="471434" w="3503898">
                <a:moveTo>
                  <a:pt x="0" y="0"/>
                </a:moveTo>
                <a:lnTo>
                  <a:pt x="3503899" y="0"/>
                </a:lnTo>
                <a:lnTo>
                  <a:pt x="3503899" y="471434"/>
                </a:lnTo>
                <a:lnTo>
                  <a:pt x="0" y="471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3892349" y="940526"/>
            <a:ext cx="3291840" cy="3291840"/>
            <a:chOff x="0" y="0"/>
            <a:chExt cx="6350000" cy="6350000"/>
          </a:xfrm>
        </p:grpSpPr>
        <p:sp>
          <p:nvSpPr>
            <p:cNvPr name="Freeform 9" id="9"/>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10" id="10"/>
          <p:cNvSpPr txBox="true"/>
          <p:nvPr/>
        </p:nvSpPr>
        <p:spPr>
          <a:xfrm rot="0">
            <a:off x="375342" y="8082990"/>
            <a:ext cx="7721399" cy="895985"/>
          </a:xfrm>
          <a:prstGeom prst="rect">
            <a:avLst/>
          </a:prstGeom>
        </p:spPr>
        <p:txBody>
          <a:bodyPr anchor="t" rtlCol="false" tIns="0" lIns="0" bIns="0" rIns="0">
            <a:spAutoFit/>
          </a:bodyPr>
          <a:lstStyle/>
          <a:p>
            <a:pPr algn="l">
              <a:lnSpc>
                <a:spcPts val="7015"/>
              </a:lnSpc>
            </a:pPr>
            <a:r>
              <a:rPr lang="en-US" sz="6100" b="true">
                <a:solidFill>
                  <a:srgbClr val="000000"/>
                </a:solidFill>
                <a:latin typeface="TT Hoves Bold"/>
                <a:ea typeface="TT Hoves Bold"/>
                <a:cs typeface="TT Hoves Bold"/>
                <a:sym typeface="TT Hoves Bold"/>
              </a:rPr>
              <a:t>Integration of GenAI</a:t>
            </a:r>
          </a:p>
        </p:txBody>
      </p:sp>
      <p:sp>
        <p:nvSpPr>
          <p:cNvPr name="TextBox 11" id="11"/>
          <p:cNvSpPr txBox="true"/>
          <p:nvPr/>
        </p:nvSpPr>
        <p:spPr>
          <a:xfrm rot="0">
            <a:off x="1028700" y="701675"/>
            <a:ext cx="2170879" cy="949325"/>
          </a:xfrm>
          <a:prstGeom prst="rect">
            <a:avLst/>
          </a:prstGeom>
        </p:spPr>
        <p:txBody>
          <a:bodyPr anchor="t" rtlCol="false" tIns="0" lIns="0" bIns="0" rIns="0">
            <a:spAutoFit/>
          </a:bodyPr>
          <a:lstStyle/>
          <a:p>
            <a:pPr algn="l">
              <a:lnSpc>
                <a:spcPts val="2500"/>
              </a:lnSpc>
            </a:pPr>
            <a:r>
              <a:rPr lang="en-US" sz="2000" spc="162">
                <a:solidFill>
                  <a:srgbClr val="FFFFFF"/>
                </a:solidFill>
                <a:latin typeface="TT Hoves"/>
                <a:ea typeface="TT Hoves"/>
                <a:cs typeface="TT Hoves"/>
                <a:sym typeface="TT Hoves"/>
              </a:rPr>
              <a:t>Red Light Management</a:t>
            </a:r>
          </a:p>
          <a:p>
            <a:pPr algn="l">
              <a:lnSpc>
                <a:spcPts val="25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8786866"/>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520057" y="5917474"/>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6" id="6"/>
          <p:cNvSpPr txBox="true"/>
          <p:nvPr/>
        </p:nvSpPr>
        <p:spPr>
          <a:xfrm rot="0">
            <a:off x="4031375" y="4363402"/>
            <a:ext cx="10225251" cy="1541145"/>
          </a:xfrm>
          <a:prstGeom prst="rect">
            <a:avLst/>
          </a:prstGeom>
        </p:spPr>
        <p:txBody>
          <a:bodyPr anchor="t" rtlCol="false" tIns="0" lIns="0" bIns="0" rIns="0">
            <a:spAutoFit/>
          </a:bodyPr>
          <a:lstStyle/>
          <a:p>
            <a:pPr algn="ctr">
              <a:lnSpc>
                <a:spcPts val="4124"/>
              </a:lnSpc>
              <a:spcBef>
                <a:spcPct val="0"/>
              </a:spcBef>
            </a:pPr>
            <a:r>
              <a:rPr lang="en-US" b="true" sz="3299" spc="267">
                <a:solidFill>
                  <a:srgbClr val="92B8DD"/>
                </a:solidFill>
                <a:latin typeface="TT Hoves Bold"/>
                <a:ea typeface="TT Hoves Bold"/>
                <a:cs typeface="TT Hoves Bold"/>
                <a:sym typeface="TT Hoves Bold"/>
              </a:rPr>
              <a:t>We re-imagine the lifecycle of music tour planning and execution with the integration of generative AI.</a:t>
            </a:r>
          </a:p>
        </p:txBody>
      </p:sp>
      <p:sp>
        <p:nvSpPr>
          <p:cNvPr name="TextBox 7" id="7"/>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66012" y="8803790"/>
            <a:ext cx="13451137" cy="1483210"/>
            <a:chOff x="0" y="0"/>
            <a:chExt cx="3542686" cy="390640"/>
          </a:xfrm>
        </p:grpSpPr>
        <p:sp>
          <p:nvSpPr>
            <p:cNvPr name="Freeform 4" id="4"/>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5" id="5"/>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sp>
        <p:nvSpPr>
          <p:cNvPr name="Freeform 6" id="6"/>
          <p:cNvSpPr/>
          <p:nvPr/>
        </p:nvSpPr>
        <p:spPr>
          <a:xfrm flipH="false" flipV="false" rot="0">
            <a:off x="4470742" y="1028700"/>
            <a:ext cx="5920019" cy="7286178"/>
          </a:xfrm>
          <a:custGeom>
            <a:avLst/>
            <a:gdLst/>
            <a:ahLst/>
            <a:cxnLst/>
            <a:rect r="r" b="b" t="t" l="l"/>
            <a:pathLst>
              <a:path h="7286178" w="5920019">
                <a:moveTo>
                  <a:pt x="0" y="0"/>
                </a:moveTo>
                <a:lnTo>
                  <a:pt x="5920019" y="0"/>
                </a:lnTo>
                <a:lnTo>
                  <a:pt x="5920019" y="7286178"/>
                </a:lnTo>
                <a:lnTo>
                  <a:pt x="0" y="7286178"/>
                </a:lnTo>
                <a:lnTo>
                  <a:pt x="0" y="0"/>
                </a:lnTo>
                <a:close/>
              </a:path>
            </a:pathLst>
          </a:custGeom>
          <a:blipFill>
            <a:blip r:embed="rId4"/>
            <a:stretch>
              <a:fillRect l="0" t="0" r="0" b="0"/>
            </a:stretch>
          </a:blipFill>
        </p:spPr>
      </p:sp>
      <p:grpSp>
        <p:nvGrpSpPr>
          <p:cNvPr name="Group 7" id="7"/>
          <p:cNvGrpSpPr/>
          <p:nvPr/>
        </p:nvGrpSpPr>
        <p:grpSpPr>
          <a:xfrm rot="0">
            <a:off x="13391703" y="2180479"/>
            <a:ext cx="1153496" cy="510433"/>
            <a:chOff x="0" y="0"/>
            <a:chExt cx="303801" cy="134435"/>
          </a:xfrm>
        </p:grpSpPr>
        <p:sp>
          <p:nvSpPr>
            <p:cNvPr name="Freeform 8" id="8"/>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FCEEF9"/>
            </a:solidFill>
            <a:ln w="19050" cap="sq">
              <a:solidFill>
                <a:srgbClr val="FEB1EA"/>
              </a:solidFill>
              <a:prstDash val="solid"/>
              <a:miter/>
            </a:ln>
          </p:spPr>
        </p:sp>
        <p:sp>
          <p:nvSpPr>
            <p:cNvPr name="TextBox 9" id="9"/>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grpSp>
        <p:nvGrpSpPr>
          <p:cNvPr name="Group 10" id="10"/>
          <p:cNvGrpSpPr/>
          <p:nvPr/>
        </p:nvGrpSpPr>
        <p:grpSpPr>
          <a:xfrm rot="0">
            <a:off x="13391703" y="2922084"/>
            <a:ext cx="1153496" cy="510433"/>
            <a:chOff x="0" y="0"/>
            <a:chExt cx="303801" cy="134435"/>
          </a:xfrm>
        </p:grpSpPr>
        <p:sp>
          <p:nvSpPr>
            <p:cNvPr name="Freeform 11" id="11"/>
            <p:cNvSpPr/>
            <p:nvPr/>
          </p:nvSpPr>
          <p:spPr>
            <a:xfrm flipH="false" flipV="false" rot="0">
              <a:off x="0" y="0"/>
              <a:ext cx="303801" cy="134435"/>
            </a:xfrm>
            <a:custGeom>
              <a:avLst/>
              <a:gdLst/>
              <a:ahLst/>
              <a:cxnLst/>
              <a:rect r="r" b="b" t="t" l="l"/>
              <a:pathLst>
                <a:path h="134435" w="303801">
                  <a:moveTo>
                    <a:pt x="67217" y="0"/>
                  </a:moveTo>
                  <a:lnTo>
                    <a:pt x="236584" y="0"/>
                  </a:lnTo>
                  <a:cubicBezTo>
                    <a:pt x="254411" y="0"/>
                    <a:pt x="271508" y="7082"/>
                    <a:pt x="284114" y="19688"/>
                  </a:cubicBezTo>
                  <a:cubicBezTo>
                    <a:pt x="296720" y="32293"/>
                    <a:pt x="303801" y="49390"/>
                    <a:pt x="303801" y="67217"/>
                  </a:cubicBezTo>
                  <a:lnTo>
                    <a:pt x="303801" y="67217"/>
                  </a:lnTo>
                  <a:cubicBezTo>
                    <a:pt x="303801" y="85045"/>
                    <a:pt x="296720" y="102142"/>
                    <a:pt x="284114" y="114747"/>
                  </a:cubicBezTo>
                  <a:cubicBezTo>
                    <a:pt x="271508" y="127353"/>
                    <a:pt x="254411" y="134435"/>
                    <a:pt x="236584" y="134435"/>
                  </a:cubicBezTo>
                  <a:lnTo>
                    <a:pt x="67217" y="134435"/>
                  </a:lnTo>
                  <a:cubicBezTo>
                    <a:pt x="49390" y="134435"/>
                    <a:pt x="32293" y="127353"/>
                    <a:pt x="19688" y="114747"/>
                  </a:cubicBezTo>
                  <a:cubicBezTo>
                    <a:pt x="7082" y="102142"/>
                    <a:pt x="0" y="85045"/>
                    <a:pt x="0" y="67217"/>
                  </a:cubicBezTo>
                  <a:lnTo>
                    <a:pt x="0" y="67217"/>
                  </a:lnTo>
                  <a:cubicBezTo>
                    <a:pt x="0" y="49390"/>
                    <a:pt x="7082" y="32293"/>
                    <a:pt x="19688" y="19688"/>
                  </a:cubicBezTo>
                  <a:cubicBezTo>
                    <a:pt x="32293" y="7082"/>
                    <a:pt x="49390" y="0"/>
                    <a:pt x="67217" y="0"/>
                  </a:cubicBezTo>
                  <a:close/>
                </a:path>
              </a:pathLst>
            </a:custGeom>
            <a:solidFill>
              <a:srgbClr val="D4EAFF"/>
            </a:solidFill>
            <a:ln w="19050" cap="sq">
              <a:solidFill>
                <a:srgbClr val="92B8DD"/>
              </a:solidFill>
              <a:prstDash val="solid"/>
              <a:miter/>
            </a:ln>
          </p:spPr>
        </p:sp>
        <p:sp>
          <p:nvSpPr>
            <p:cNvPr name="TextBox 12" id="12"/>
            <p:cNvSpPr txBox="true"/>
            <p:nvPr/>
          </p:nvSpPr>
          <p:spPr>
            <a:xfrm>
              <a:off x="0" y="-19050"/>
              <a:ext cx="303801" cy="153485"/>
            </a:xfrm>
            <a:prstGeom prst="rect">
              <a:avLst/>
            </a:prstGeom>
          </p:spPr>
          <p:txBody>
            <a:bodyPr anchor="ctr" rtlCol="false" tIns="50800" lIns="50800" bIns="50800" rIns="50800"/>
            <a:lstStyle/>
            <a:p>
              <a:pPr algn="ctr">
                <a:lnSpc>
                  <a:spcPts val="2500"/>
                </a:lnSpc>
              </a:pPr>
            </a:p>
          </p:txBody>
        </p:sp>
      </p:grpSp>
      <p:grpSp>
        <p:nvGrpSpPr>
          <p:cNvPr name="Group 13" id="13"/>
          <p:cNvGrpSpPr/>
          <p:nvPr/>
        </p:nvGrpSpPr>
        <p:grpSpPr>
          <a:xfrm rot="0">
            <a:off x="13598434" y="5603966"/>
            <a:ext cx="3291840" cy="3291840"/>
            <a:chOff x="0" y="0"/>
            <a:chExt cx="6350000" cy="6350000"/>
          </a:xfrm>
        </p:grpSpPr>
        <p:sp>
          <p:nvSpPr>
            <p:cNvPr name="Freeform 14" id="1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
        <p:nvSpPr>
          <p:cNvPr name="TextBox 15" id="15"/>
          <p:cNvSpPr txBox="true"/>
          <p:nvPr/>
        </p:nvSpPr>
        <p:spPr>
          <a:xfrm rot="0">
            <a:off x="1028700" y="9326320"/>
            <a:ext cx="9474222" cy="447675"/>
          </a:xfrm>
          <a:prstGeom prst="rect">
            <a:avLst/>
          </a:prstGeom>
        </p:spPr>
        <p:txBody>
          <a:bodyPr anchor="t" rtlCol="false" tIns="0" lIns="0" bIns="0" rIns="0">
            <a:spAutoFit/>
          </a:bodyPr>
          <a:lstStyle/>
          <a:p>
            <a:pPr algn="l">
              <a:lnSpc>
                <a:spcPts val="3450"/>
              </a:lnSpc>
            </a:pPr>
            <a:r>
              <a:rPr lang="en-US" sz="3000" b="true">
                <a:solidFill>
                  <a:srgbClr val="000000"/>
                </a:solidFill>
                <a:latin typeface="TT Hoves Bold"/>
                <a:ea typeface="TT Hoves Bold"/>
                <a:cs typeface="TT Hoves Bold"/>
                <a:sym typeface="TT Hoves Bold"/>
              </a:rPr>
              <a:t>1. Tour Planning &amp; Opportunity Evaluation</a:t>
            </a:r>
          </a:p>
        </p:txBody>
      </p:sp>
      <p:sp>
        <p:nvSpPr>
          <p:cNvPr name="TextBox 16" id="16"/>
          <p:cNvSpPr txBox="true"/>
          <p:nvPr/>
        </p:nvSpPr>
        <p:spPr>
          <a:xfrm rot="0">
            <a:off x="1028700" y="701675"/>
            <a:ext cx="1965561"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Red Light Management</a:t>
            </a:r>
          </a:p>
        </p:txBody>
      </p:sp>
      <p:sp>
        <p:nvSpPr>
          <p:cNvPr name="TextBox 17" id="17"/>
          <p:cNvSpPr txBox="true"/>
          <p:nvPr/>
        </p:nvSpPr>
        <p:spPr>
          <a:xfrm rot="0">
            <a:off x="14698675" y="2295861"/>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Suggested use of GenAI</a:t>
            </a:r>
          </a:p>
        </p:txBody>
      </p:sp>
      <p:sp>
        <p:nvSpPr>
          <p:cNvPr name="TextBox 18" id="18"/>
          <p:cNvSpPr txBox="true"/>
          <p:nvPr/>
        </p:nvSpPr>
        <p:spPr>
          <a:xfrm rot="0">
            <a:off x="14698675" y="3037466"/>
            <a:ext cx="2807191" cy="289194"/>
          </a:xfrm>
          <a:prstGeom prst="rect">
            <a:avLst/>
          </a:prstGeom>
        </p:spPr>
        <p:txBody>
          <a:bodyPr anchor="t" rtlCol="false" tIns="0" lIns="0" bIns="0" rIns="0">
            <a:spAutoFit/>
          </a:bodyPr>
          <a:lstStyle/>
          <a:p>
            <a:pPr algn="l">
              <a:lnSpc>
                <a:spcPts val="2254"/>
              </a:lnSpc>
            </a:pPr>
            <a:r>
              <a:rPr lang="en-US" sz="1960">
                <a:solidFill>
                  <a:srgbClr val="000000"/>
                </a:solidFill>
                <a:latin typeface="TT Hoves"/>
                <a:ea typeface="TT Hoves"/>
                <a:cs typeface="TT Hoves"/>
                <a:sym typeface="TT Hoves"/>
              </a:rPr>
              <a:t>Human Touchpoint</a:t>
            </a:r>
          </a:p>
        </p:txBody>
      </p:sp>
      <p:sp>
        <p:nvSpPr>
          <p:cNvPr name="TextBox 19" id="19"/>
          <p:cNvSpPr txBox="true"/>
          <p:nvPr/>
        </p:nvSpPr>
        <p:spPr>
          <a:xfrm rot="0">
            <a:off x="13196154" y="1662686"/>
            <a:ext cx="2807191" cy="288672"/>
          </a:xfrm>
          <a:prstGeom prst="rect">
            <a:avLst/>
          </a:prstGeom>
        </p:spPr>
        <p:txBody>
          <a:bodyPr anchor="t" rtlCol="false" tIns="0" lIns="0" bIns="0" rIns="0">
            <a:spAutoFit/>
          </a:bodyPr>
          <a:lstStyle/>
          <a:p>
            <a:pPr algn="l">
              <a:lnSpc>
                <a:spcPts val="2254"/>
              </a:lnSpc>
            </a:pPr>
            <a:r>
              <a:rPr lang="en-US" sz="1960" b="true">
                <a:solidFill>
                  <a:srgbClr val="000000"/>
                </a:solidFill>
                <a:latin typeface="TT Hoves Bold"/>
                <a:ea typeface="TT Hoves Bold"/>
                <a:cs typeface="TT Hoves Bold"/>
                <a:sym typeface="TT Hoves Bold"/>
              </a:rPr>
              <a:t>Legend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DAGkp1JDNwA</dc:identifier>
  <dcterms:modified xsi:type="dcterms:W3CDTF">2011-08-01T06:04:30Z</dcterms:modified>
  <cp:revision>1</cp:revision>
  <dc:title>Sustainable Business</dc:title>
</cp:coreProperties>
</file>